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734" r:id="rId2"/>
    <p:sldMasterId id="2147483656" r:id="rId3"/>
    <p:sldMasterId id="2147483737" r:id="rId4"/>
    <p:sldMasterId id="2147483713" r:id="rId5"/>
  </p:sldMasterIdLst>
  <p:notesMasterIdLst>
    <p:notesMasterId r:id="rId15"/>
  </p:notesMasterIdLst>
  <p:sldIdLst>
    <p:sldId id="256" r:id="rId6"/>
    <p:sldId id="2232" r:id="rId7"/>
    <p:sldId id="2213" r:id="rId8"/>
    <p:sldId id="2239" r:id="rId9"/>
    <p:sldId id="2235" r:id="rId10"/>
    <p:sldId id="2227" r:id="rId11"/>
    <p:sldId id="2244" r:id="rId12"/>
    <p:sldId id="2231" r:id="rId13"/>
    <p:sldId id="2245" r:id="rId14"/>
  </p:sldIdLst>
  <p:sldSz cx="9906000" cy="6858000" type="A4"/>
  <p:notesSz cx="6797675" cy="992822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EDDDA"/>
    <a:srgbClr val="E4D5D2"/>
    <a:srgbClr val="FF9933"/>
    <a:srgbClr val="00FF99"/>
    <a:srgbClr val="E8E8F0"/>
    <a:srgbClr val="CECEDE"/>
    <a:srgbClr val="CF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Светлый стиль 2 -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8057" autoAdjust="0"/>
  </p:normalViewPr>
  <p:slideViewPr>
    <p:cSldViewPr>
      <p:cViewPr varScale="1">
        <p:scale>
          <a:sx n="120" d="100"/>
          <a:sy n="120" d="100"/>
        </p:scale>
        <p:origin x="-1200" y="-102"/>
      </p:cViewPr>
      <p:guideLst>
        <p:guide orient="horz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16458"/>
    </p:cViewPr>
  </p:sorterViewPr>
  <p:notesViewPr>
    <p:cSldViewPr>
      <p:cViewPr varScale="1">
        <p:scale>
          <a:sx n="59" d="100"/>
          <a:sy n="59" d="100"/>
        </p:scale>
        <p:origin x="-3216" y="-8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t" anchorCtr="0" compatLnSpc="1">
            <a:prstTxWarp prst="textNoShape">
              <a:avLst/>
            </a:prstTxWarp>
          </a:bodyPr>
          <a:lstStyle>
            <a:lvl1pPr defTabSz="930186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t" anchorCtr="0" compatLnSpc="1">
            <a:prstTxWarp prst="textNoShape">
              <a:avLst/>
            </a:prstTxWarp>
          </a:bodyPr>
          <a:lstStyle>
            <a:lvl1pPr algn="r" defTabSz="930186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6438" y="742950"/>
            <a:ext cx="5383212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40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b" anchorCtr="0" compatLnSpc="1">
            <a:prstTxWarp prst="textNoShape">
              <a:avLst/>
            </a:prstTxWarp>
          </a:bodyPr>
          <a:lstStyle>
            <a:lvl1pPr defTabSz="930186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b" anchorCtr="0" compatLnSpc="1">
            <a:prstTxWarp prst="textNoShape">
              <a:avLst/>
            </a:prstTxWarp>
          </a:bodyPr>
          <a:lstStyle>
            <a:lvl1pPr algn="r" defTabSz="930186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8A42BBF-6370-43CC-9471-F4E7BF0E83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5687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D2CC0A42-2BD3-4F8A-8716-6078BA744873}" type="slidenum">
              <a:rPr lang="ru-RU" sz="1200" smtClean="0"/>
              <a:pPr eaLnBrk="1" hangingPunct="1">
                <a:defRPr/>
              </a:pPr>
              <a:t>1</a:t>
            </a:fld>
            <a:endParaRPr lang="ru-RU" sz="120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E1DB9-1FD2-48A0-9600-C4ADAC697D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19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61691-FCEB-4313-98ED-D9ECCA3525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82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FF764-D98A-4682-B9B8-AC0F0433E0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04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0" y="3938590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590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9BFDF-D951-40A2-A285-823075A5FE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078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1117F-BEDB-4DB0-A452-C92728115B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583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5"/>
          <p:cNvCxnSpPr>
            <a:cxnSpLocks noChangeShapeType="1"/>
          </p:cNvCxnSpPr>
          <p:nvPr userDrawn="1"/>
        </p:nvCxnSpPr>
        <p:spPr bwMode="auto">
          <a:xfrm>
            <a:off x="0" y="1011238"/>
            <a:ext cx="9906000" cy="1587"/>
          </a:xfrm>
          <a:prstGeom prst="line">
            <a:avLst/>
          </a:prstGeom>
          <a:noFill/>
          <a:ln w="50800" cmpd="thickThin" algn="ctr">
            <a:solidFill>
              <a:srgbClr val="517FB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2640" y="-22859"/>
            <a:ext cx="7833360" cy="5105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  <a:cs typeface="Tahoma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9224" y="1163638"/>
            <a:ext cx="9528175" cy="5473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1pPr>
            <a:lvl2pPr marL="715963" indent="-258763">
              <a:defRPr sz="22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>
              <a:defRPr sz="2000" i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1"/>
          </p:nvPr>
        </p:nvSpPr>
        <p:spPr>
          <a:xfrm>
            <a:off x="0" y="470218"/>
            <a:ext cx="9906000" cy="56007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latin typeface="+mn-lt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6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B0D4D-7479-4DEC-B615-FEC4CB7077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99280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5"/>
          <p:cNvCxnSpPr>
            <a:cxnSpLocks noChangeShapeType="1"/>
          </p:cNvCxnSpPr>
          <p:nvPr userDrawn="1"/>
        </p:nvCxnSpPr>
        <p:spPr bwMode="auto">
          <a:xfrm>
            <a:off x="0" y="1011238"/>
            <a:ext cx="9906000" cy="1587"/>
          </a:xfrm>
          <a:prstGeom prst="line">
            <a:avLst/>
          </a:prstGeom>
          <a:noFill/>
          <a:ln w="50800" cmpd="thickThin" algn="ctr">
            <a:solidFill>
              <a:srgbClr val="517FB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2640" y="-22859"/>
            <a:ext cx="7833360" cy="5105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  <a:cs typeface="Tahoma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9224" y="1163638"/>
            <a:ext cx="9528175" cy="5473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1pPr>
            <a:lvl2pPr marL="715963" indent="-258763">
              <a:defRPr sz="22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>
              <a:defRPr sz="2000" i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1"/>
          </p:nvPr>
        </p:nvSpPr>
        <p:spPr>
          <a:xfrm>
            <a:off x="0" y="470218"/>
            <a:ext cx="9906000" cy="56007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latin typeface="+mn-lt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6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E644E-6BD2-400B-BD8F-E6CD0891B7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239861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DF287-A8EF-4786-BA52-EAA756E622B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30916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41A61-BF62-4DF6-A3F3-EFAB70F1AA3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207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601A9B-877C-435C-804F-11302E484D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774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9900B-E447-451A-809A-A8ECB91CA33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69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AF6B9-6A91-4AA7-A6C8-C4A6742922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829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C24A6E-65CE-465E-8231-461D649619B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607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2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32388-56CA-40FD-9741-565C454931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114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3EE09-3079-4C40-8F19-DE0BEA633E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40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2F3AF-FBDF-4F1D-8171-C68F6F287CB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503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2AA7F-B7DB-432F-B6DF-9E31CFE1F69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45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819A9-28C2-4F16-81D5-F4427E23EF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53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9CDB9-7842-4148-844A-FEBDC000A4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5703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6205-A433-4DA6-8044-CB92CB4622B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824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5C21E-1486-40F4-B4D2-129D7139569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2991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D8F2D-FE6A-4B10-ABBD-4DDB686511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93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C1AFB-D84B-4650-9E28-361AE951CE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195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2BF1C-4AC6-4990-9D6D-07A9379E532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90781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95BD3-4574-4BA1-98BF-98B6B7F4334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42562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99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7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2" indent="0">
              <a:buNone/>
              <a:defRPr sz="1800"/>
            </a:lvl2pPr>
            <a:lvl3pPr marL="912586" indent="0">
              <a:buNone/>
              <a:defRPr sz="1600"/>
            </a:lvl3pPr>
            <a:lvl4pPr marL="1368883" indent="0">
              <a:buNone/>
              <a:defRPr sz="1400"/>
            </a:lvl4pPr>
            <a:lvl5pPr marL="1825174" indent="0">
              <a:buNone/>
              <a:defRPr sz="1400"/>
            </a:lvl5pPr>
            <a:lvl6pPr marL="2281470" indent="0">
              <a:buNone/>
              <a:defRPr sz="1400"/>
            </a:lvl6pPr>
            <a:lvl7pPr marL="2737764" indent="0">
              <a:buNone/>
              <a:defRPr sz="1400"/>
            </a:lvl7pPr>
            <a:lvl8pPr marL="3194055" indent="0">
              <a:buNone/>
              <a:defRPr sz="1400"/>
            </a:lvl8pPr>
            <a:lvl9pPr marL="365035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68226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063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2" indent="0">
              <a:buNone/>
              <a:defRPr sz="2000" b="1"/>
            </a:lvl2pPr>
            <a:lvl3pPr marL="912586" indent="0">
              <a:buNone/>
              <a:defRPr sz="1800" b="1"/>
            </a:lvl3pPr>
            <a:lvl4pPr marL="1368883" indent="0">
              <a:buNone/>
              <a:defRPr sz="1600" b="1"/>
            </a:lvl4pPr>
            <a:lvl5pPr marL="1825174" indent="0">
              <a:buNone/>
              <a:defRPr sz="1600" b="1"/>
            </a:lvl5pPr>
            <a:lvl6pPr marL="2281470" indent="0">
              <a:buNone/>
              <a:defRPr sz="1600" b="1"/>
            </a:lvl6pPr>
            <a:lvl7pPr marL="2737764" indent="0">
              <a:buNone/>
              <a:defRPr sz="1600" b="1"/>
            </a:lvl7pPr>
            <a:lvl8pPr marL="3194055" indent="0">
              <a:buNone/>
              <a:defRPr sz="1600" b="1"/>
            </a:lvl8pPr>
            <a:lvl9pPr marL="365035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8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2" indent="0">
              <a:buNone/>
              <a:defRPr sz="2000" b="1"/>
            </a:lvl2pPr>
            <a:lvl3pPr marL="912586" indent="0">
              <a:buNone/>
              <a:defRPr sz="1800" b="1"/>
            </a:lvl3pPr>
            <a:lvl4pPr marL="1368883" indent="0">
              <a:buNone/>
              <a:defRPr sz="1600" b="1"/>
            </a:lvl4pPr>
            <a:lvl5pPr marL="1825174" indent="0">
              <a:buNone/>
              <a:defRPr sz="1600" b="1"/>
            </a:lvl5pPr>
            <a:lvl6pPr marL="2281470" indent="0">
              <a:buNone/>
              <a:defRPr sz="1600" b="1"/>
            </a:lvl6pPr>
            <a:lvl7pPr marL="2737764" indent="0">
              <a:buNone/>
              <a:defRPr sz="1600" b="1"/>
            </a:lvl7pPr>
            <a:lvl8pPr marL="3194055" indent="0">
              <a:buNone/>
              <a:defRPr sz="1600" b="1"/>
            </a:lvl8pPr>
            <a:lvl9pPr marL="365035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8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524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120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655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2" indent="0">
              <a:buNone/>
              <a:defRPr sz="1200"/>
            </a:lvl2pPr>
            <a:lvl3pPr marL="912586" indent="0">
              <a:buNone/>
              <a:defRPr sz="1000"/>
            </a:lvl3pPr>
            <a:lvl4pPr marL="1368883" indent="0">
              <a:buNone/>
              <a:defRPr sz="900"/>
            </a:lvl4pPr>
            <a:lvl5pPr marL="1825174" indent="0">
              <a:buNone/>
              <a:defRPr sz="900"/>
            </a:lvl5pPr>
            <a:lvl6pPr marL="2281470" indent="0">
              <a:buNone/>
              <a:defRPr sz="900"/>
            </a:lvl6pPr>
            <a:lvl7pPr marL="2737764" indent="0">
              <a:buNone/>
              <a:defRPr sz="900"/>
            </a:lvl7pPr>
            <a:lvl8pPr marL="3194055" indent="0">
              <a:buNone/>
              <a:defRPr sz="900"/>
            </a:lvl8pPr>
            <a:lvl9pPr marL="365035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176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2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44431-FD9F-4961-9311-4919BA4B3DC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013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292" indent="0">
              <a:buNone/>
              <a:defRPr sz="2800"/>
            </a:lvl2pPr>
            <a:lvl3pPr marL="912586" indent="0">
              <a:buNone/>
              <a:defRPr sz="2400"/>
            </a:lvl3pPr>
            <a:lvl4pPr marL="1368883" indent="0">
              <a:buNone/>
              <a:defRPr sz="2000"/>
            </a:lvl4pPr>
            <a:lvl5pPr marL="1825174" indent="0">
              <a:buNone/>
              <a:defRPr sz="2000"/>
            </a:lvl5pPr>
            <a:lvl6pPr marL="2281470" indent="0">
              <a:buNone/>
              <a:defRPr sz="2000"/>
            </a:lvl6pPr>
            <a:lvl7pPr marL="2737764" indent="0">
              <a:buNone/>
              <a:defRPr sz="2000"/>
            </a:lvl7pPr>
            <a:lvl8pPr marL="3194055" indent="0">
              <a:buNone/>
              <a:defRPr sz="2000"/>
            </a:lvl8pPr>
            <a:lvl9pPr marL="365035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2" indent="0">
              <a:buNone/>
              <a:defRPr sz="1200"/>
            </a:lvl2pPr>
            <a:lvl3pPr marL="912586" indent="0">
              <a:buNone/>
              <a:defRPr sz="1000"/>
            </a:lvl3pPr>
            <a:lvl4pPr marL="1368883" indent="0">
              <a:buNone/>
              <a:defRPr sz="900"/>
            </a:lvl4pPr>
            <a:lvl5pPr marL="1825174" indent="0">
              <a:buNone/>
              <a:defRPr sz="900"/>
            </a:lvl5pPr>
            <a:lvl6pPr marL="2281470" indent="0">
              <a:buNone/>
              <a:defRPr sz="900"/>
            </a:lvl6pPr>
            <a:lvl7pPr marL="2737764" indent="0">
              <a:buNone/>
              <a:defRPr sz="900"/>
            </a:lvl7pPr>
            <a:lvl8pPr marL="3194055" indent="0">
              <a:buNone/>
              <a:defRPr sz="900"/>
            </a:lvl8pPr>
            <a:lvl9pPr marL="365035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002538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8626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72289" y="-674688"/>
            <a:ext cx="2290762" cy="67706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0" y="-674688"/>
            <a:ext cx="6719888" cy="67706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617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0" y="-674686"/>
            <a:ext cx="8420100" cy="114300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200" y="19812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200" y="41148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9082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0" y="-674688"/>
            <a:ext cx="9163050" cy="67706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22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183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lIns="91307" tIns="45654" rIns="91307" bIns="45654"/>
          <a:lstStyle>
            <a:lvl1pPr>
              <a:defRPr sz="1600">
                <a:solidFill>
                  <a:srgbClr val="00008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08832182-328D-4F16-AB7E-576B7E1F9A76}" type="datetimeFigureOut">
              <a:rPr lang="ru-RU"/>
              <a:pPr>
                <a:defRPr/>
              </a:pPr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lIns="91307" tIns="45654" rIns="91307" bIns="45654"/>
          <a:lstStyle>
            <a:lvl1pPr>
              <a:defRPr sz="1600">
                <a:solidFill>
                  <a:srgbClr val="00008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lIns="91307" tIns="45654" rIns="91307" bIns="45654"/>
          <a:lstStyle>
            <a:lvl1pPr>
              <a:defRPr sz="1600">
                <a:solidFill>
                  <a:srgbClr val="00008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5098ADAC-C14F-466A-A715-A78F0AB96B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70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235D7-E4CB-44AF-B03B-8C02D39F14C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65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EB392-BE84-46D6-A688-8306596CED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42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60AFE2-E55C-4B5A-A2EC-88B46AE2284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8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1BB99-91E6-44C5-AB94-B80797A44D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3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0F840-83E4-47F9-B4ED-250F17D872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7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5.wmf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2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ru-RU" altLang="ru-RU" b="1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Солвер прозр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84138"/>
            <a:ext cx="16144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7B28414-F289-48AF-9B39-86CB2B47050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524" r:id="rId14"/>
    <p:sldLayoutId id="214748452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исунок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6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77800" y="188913"/>
            <a:ext cx="9442450" cy="64801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ru-RU" altLang="ru-RU">
              <a:solidFill>
                <a:srgbClr val="000000"/>
              </a:solidFill>
              <a:cs typeface="+mn-cs"/>
            </a:endParaRPr>
          </a:p>
        </p:txBody>
      </p:sp>
      <p:sp>
        <p:nvSpPr>
          <p:cNvPr id="2867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21813" y="6589713"/>
            <a:ext cx="42703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FFFFFF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52E41DD-7F27-4014-8DEB-C7D1DA647A2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4" r:id="rId1"/>
    <p:sldLayoutId id="214748449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3DA0679-E0C2-48B2-B9BF-EC57160DD1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6" r:id="rId1"/>
    <p:sldLayoutId id="2147484497" r:id="rId2"/>
    <p:sldLayoutId id="2147484498" r:id="rId3"/>
    <p:sldLayoutId id="2147484499" r:id="rId4"/>
    <p:sldLayoutId id="2147484500" r:id="rId5"/>
    <p:sldLayoutId id="2147484501" r:id="rId6"/>
    <p:sldLayoutId id="2147484502" r:id="rId7"/>
    <p:sldLayoutId id="2147484503" r:id="rId8"/>
    <p:sldLayoutId id="2147484504" r:id="rId9"/>
    <p:sldLayoutId id="2147484505" r:id="rId10"/>
    <p:sldLayoutId id="2147484506" r:id="rId11"/>
    <p:sldLayoutId id="214748450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исунок1"/>
          <p:cNvPicPr>
            <a:picLocks noChangeAspect="1" noChangeArrowheads="1"/>
          </p:cNvPicPr>
          <p:nvPr/>
        </p:nvPicPr>
        <p:blipFill>
          <a:blip r:embed="rId4">
            <a:lum bright="68000" contrast="-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6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99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21813" y="6589713"/>
            <a:ext cx="42703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5783B9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78214B7-5CB7-4E41-B715-8EB9AEC6A09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6381750"/>
            <a:ext cx="9906000" cy="4762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prstShdw prst="shdw17" dist="17961" dir="2700000">
              <a:srgbClr val="001F3D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7" tIns="45627" rIns="91257" bIns="45627" anchor="ctr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ru-RU" altLang="ru-RU" sz="1600" smtClean="0">
              <a:solidFill>
                <a:srgbClr val="000080"/>
              </a:solidFill>
              <a:latin typeface="Times New Roman" pitchFamily="18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6863" y="246063"/>
            <a:ext cx="8420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98" tIns="47797" rIns="95598" bIns="47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title style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98" tIns="47797" rIns="95598" bIns="477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text styles</a:t>
            </a:r>
          </a:p>
          <a:p>
            <a:pPr lvl="1"/>
            <a:r>
              <a:rPr lang="en-US" altLang="ru-RU" smtClean="0"/>
              <a:t>Second level</a:t>
            </a:r>
          </a:p>
          <a:p>
            <a:pPr lvl="2"/>
            <a:r>
              <a:rPr lang="en-US" altLang="ru-RU" smtClean="0"/>
              <a:t>Third level</a:t>
            </a:r>
          </a:p>
          <a:p>
            <a:pPr lvl="3"/>
            <a:r>
              <a:rPr lang="en-US" altLang="ru-RU" smtClean="0"/>
              <a:t>Fourth level</a:t>
            </a:r>
          </a:p>
          <a:p>
            <a:pPr lvl="4"/>
            <a:r>
              <a:rPr lang="en-US" altLang="ru-RU" smtClean="0"/>
              <a:t>Fifth level</a:t>
            </a:r>
          </a:p>
        </p:txBody>
      </p:sp>
      <p:sp>
        <p:nvSpPr>
          <p:cNvPr id="5125" name="Line 9"/>
          <p:cNvSpPr>
            <a:spLocks noChangeShapeType="1"/>
          </p:cNvSpPr>
          <p:nvPr/>
        </p:nvSpPr>
        <p:spPr bwMode="auto">
          <a:xfrm>
            <a:off x="-12700" y="574675"/>
            <a:ext cx="99187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257" tIns="45627" rIns="91257" bIns="45627"/>
          <a:lstStyle/>
          <a:p>
            <a:endParaRPr lang="ru-RU"/>
          </a:p>
        </p:txBody>
      </p:sp>
      <p:pic>
        <p:nvPicPr>
          <p:cNvPr id="5126" name="Picture 4" descr="Солвер прозр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6483350"/>
            <a:ext cx="1516063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" name="Номер слайда 1"/>
          <p:cNvSpPr txBox="1">
            <a:spLocks/>
          </p:cNvSpPr>
          <p:nvPr/>
        </p:nvSpPr>
        <p:spPr bwMode="auto">
          <a:xfrm>
            <a:off x="9131041" y="6484144"/>
            <a:ext cx="634091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7" tIns="45627" rIns="91257" bIns="45627"/>
          <a:lstStyle>
            <a:lvl1pPr>
              <a:defRPr sz="1600">
                <a:solidFill>
                  <a:srgbClr val="000080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rgbClr val="000080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rgbClr val="000080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rgbClr val="000080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rgbClr val="000080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9pPr>
          </a:lstStyle>
          <a:p>
            <a:pPr eaLnBrk="0" hangingPunct="0">
              <a:defRPr/>
            </a:pPr>
            <a:fld id="{B27FC570-666B-4E60-8CC7-100A300D42AD}" type="slidenum">
              <a:rPr lang="ru-RU" sz="1400" b="1" smtClean="0">
                <a:ln>
                  <a:solidFill>
                    <a:srgbClr val="FF3300"/>
                  </a:solidFill>
                </a:ln>
                <a:solidFill>
                  <a:prstClr val="white"/>
                </a:solidFill>
                <a:latin typeface="Arial Black" pitchFamily="34" charset="0"/>
                <a:cs typeface="Arial" charset="0"/>
              </a:rPr>
              <a:pPr eaLnBrk="0" hangingPunct="0">
                <a:defRPr/>
              </a:pPr>
              <a:t>‹#›</a:t>
            </a:fld>
            <a:endParaRPr lang="ru-RU" sz="1400" b="1" dirty="0" smtClean="0">
              <a:ln>
                <a:solidFill>
                  <a:srgbClr val="FF3300"/>
                </a:solidFill>
              </a:ln>
              <a:solidFill>
                <a:prstClr val="white"/>
              </a:solidFill>
              <a:latin typeface="Arial Black" pitchFamily="34" charset="0"/>
              <a:cs typeface="Arial" charset="0"/>
            </a:endParaRPr>
          </a:p>
        </p:txBody>
      </p:sp>
      <p:pic>
        <p:nvPicPr>
          <p:cNvPr id="5128" name="Picture 129" descr="http://www.uvz.ru/i/bg-header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9969" r="34895" b="32516"/>
          <a:stretch>
            <a:fillRect/>
          </a:stretch>
        </p:blipFill>
        <p:spPr bwMode="auto">
          <a:xfrm>
            <a:off x="-12700" y="3175"/>
            <a:ext cx="3784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-12700" y="6381750"/>
            <a:ext cx="99187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257" tIns="45627" rIns="91257" bIns="45627"/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062398" y="6450600"/>
            <a:ext cx="3879219" cy="338366"/>
          </a:xfrm>
          <a:prstGeom prst="rect">
            <a:avLst/>
          </a:prstGeom>
          <a:noFill/>
        </p:spPr>
        <p:txBody>
          <a:bodyPr wrap="none" lIns="91257" tIns="45627" rIns="91257" bIns="45627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ru-RU" sz="1600" b="1" dirty="0">
                <a:ln>
                  <a:solidFill>
                    <a:srgbClr val="FF3300"/>
                  </a:solidFill>
                </a:ln>
                <a:solidFill>
                  <a:prstClr val="white"/>
                </a:solidFill>
                <a:latin typeface="Arial Black" pitchFamily="34" charset="0"/>
                <a:cs typeface="Arial" charset="0"/>
              </a:rPr>
              <a:t>Проект модернизации цеха 120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  <p:sldLayoutId id="2147484521" r:id="rId12"/>
    <p:sldLayoutId id="2147484522" r:id="rId13"/>
    <p:sldLayoutId id="2147484523" r:id="rId14"/>
    <p:sldLayoutId id="2147484526" r:id="rId15"/>
  </p:sldLayoutIdLst>
  <p:timing>
    <p:tnLst>
      <p:par>
        <p:cTn id="1" dur="indefinite" restart="never" nodeType="tmRoot"/>
      </p:par>
    </p:tnLst>
  </p:timing>
  <p:txStyles>
    <p:titleStyle>
      <a:lvl1pPr algn="r" defTabSz="9540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r" defTabSz="9540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r" defTabSz="9540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r" defTabSz="9540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r" defTabSz="95408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6292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2586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68883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5174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57188" indent="-357188" algn="l" defTabSz="954088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0066"/>
          </a:solidFill>
          <a:latin typeface="+mn-lt"/>
          <a:ea typeface="+mn-ea"/>
          <a:cs typeface="+mn-cs"/>
        </a:defRPr>
      </a:lvl1pPr>
      <a:lvl2pPr marL="776288" indent="-298450" algn="l" defTabSz="954088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0066"/>
          </a:solidFill>
          <a:latin typeface="+mn-lt"/>
        </a:defRPr>
      </a:lvl2pPr>
      <a:lvl3pPr marL="1193800" indent="-238125" algn="l" defTabSz="954088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0066"/>
          </a:solidFill>
          <a:latin typeface="+mn-lt"/>
        </a:defRPr>
      </a:lvl3pPr>
      <a:lvl4pPr marL="1671638" indent="-238125" algn="l" defTabSz="954088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0066"/>
          </a:solidFill>
          <a:latin typeface="+mn-lt"/>
        </a:defRPr>
      </a:lvl4pPr>
      <a:lvl5pPr marL="2151063" indent="-238125" algn="l" defTabSz="954088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5pPr>
      <a:lvl6pPr marL="2607846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6pPr>
      <a:lvl7pPr marL="3064142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7pPr>
      <a:lvl8pPr marL="3520434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8pPr>
      <a:lvl9pPr marL="3976728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2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586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883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174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470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764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055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350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jpe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emf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0" descr="D:\- WORKing -\ГРАФИКА\Baskground\Fon\Kollazh !\2010\1-слайд-копи-2010-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9925050" cy="68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488950" y="2276475"/>
            <a:ext cx="8856663" cy="1570038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ru-RU" altLang="ru-RU" sz="3200" b="1" dirty="0">
                <a:solidFill>
                  <a:schemeClr val="bg1"/>
                </a:solidFill>
              </a:rPr>
              <a:t>Проект создания крупносерийного производства трансмиссий на </a:t>
            </a:r>
            <a:endParaRPr lang="en-US" altLang="ru-RU" sz="3200" b="1" dirty="0">
              <a:solidFill>
                <a:schemeClr val="bg1"/>
              </a:solidFill>
            </a:endParaRPr>
          </a:p>
          <a:p>
            <a:pPr algn="ctr"/>
            <a:r>
              <a:rPr lang="ru-RU" altLang="ru-RU" sz="3200" b="1" dirty="0">
                <a:solidFill>
                  <a:schemeClr val="bg1"/>
                </a:solidFill>
              </a:rPr>
              <a:t>АО «Петербургский тракторный завод»  </a:t>
            </a:r>
            <a:endParaRPr lang="en-US" altLang="ru-RU" sz="3200" b="1" dirty="0">
              <a:solidFill>
                <a:schemeClr val="bg1"/>
              </a:solidFill>
            </a:endParaRPr>
          </a:p>
        </p:txBody>
      </p:sp>
      <p:pic>
        <p:nvPicPr>
          <p:cNvPr id="9220" name="Picture 9" descr="Солвер проз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1763"/>
            <a:ext cx="1920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0563" y="131763"/>
            <a:ext cx="2635250" cy="5143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9B733CCC-4048-4C57-9758-A3566A10A629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2</a:t>
            </a:fld>
            <a:endParaRPr lang="ru-RU" smtClean="0">
              <a:solidFill>
                <a:srgbClr val="2A5CAC"/>
              </a:solidFill>
            </a:endParaRPr>
          </a:p>
        </p:txBody>
      </p:sp>
      <p:sp>
        <p:nvSpPr>
          <p:cNvPr id="11267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471488" y="482600"/>
            <a:ext cx="9090025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"/>
              </a:spcBef>
              <a:defRPr/>
            </a:pPr>
            <a:r>
              <a:rPr lang="ru-RU" sz="1400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Структура реализуемых проектов в рамках организации производства КПП </a:t>
            </a:r>
            <a:endParaRPr lang="ru-RU" sz="1400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3988" y="904875"/>
            <a:ext cx="2387600" cy="4318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Wingdings" panose="05000000000000000000" pitchFamily="2" charset="2"/>
              <a:buChar char="Ø"/>
              <a:defRPr sz="1100" b="1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ru-RU" dirty="0" smtClean="0">
                <a:solidFill>
                  <a:srgbClr val="FF0000"/>
                </a:solidFill>
              </a:rPr>
              <a:t>Проектно-сметная документация (раздел ТХ)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8875" y="911225"/>
            <a:ext cx="2530475" cy="43021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Wingdings" panose="05000000000000000000" pitchFamily="2" charset="2"/>
              <a:buChar char="Ø"/>
              <a:defRPr sz="1100" b="1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ru-RU" dirty="0" smtClean="0">
                <a:solidFill>
                  <a:srgbClr val="FF0000"/>
                </a:solidFill>
              </a:rPr>
              <a:t>Проект </a:t>
            </a:r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ru-RU" dirty="0" smtClean="0">
                <a:solidFill>
                  <a:srgbClr val="FF0000"/>
                </a:solidFill>
              </a:rPr>
              <a:t>технологического инжиниринга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163" y="1484313"/>
            <a:ext cx="4724400" cy="9398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ru-RU" sz="1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Цель проекта: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Разработка раздела «Технологические решения» </a:t>
            </a:r>
            <a:r>
              <a:rPr lang="ru-RU" sz="1100" dirty="0" err="1"/>
              <a:t>проектно</a:t>
            </a:r>
            <a:r>
              <a:rPr lang="ru-RU" sz="1100" dirty="0"/>
              <a:t> - сметной </a:t>
            </a:r>
            <a:r>
              <a:rPr lang="ru-RU" sz="1100" dirty="0" smtClean="0"/>
              <a:t>документации в 2 этапа – Проектная документация и Рабочая документация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lang="ru-RU" sz="11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52400" y="2700338"/>
            <a:ext cx="4729163" cy="381642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ru-RU" sz="1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Задачи проекта: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 smtClean="0"/>
              <a:t>Разработка </a:t>
            </a:r>
            <a:r>
              <a:rPr lang="ru-RU" sz="1100" b="1" dirty="0"/>
              <a:t>технологических заданий для смежных разделов проектно-сметной </a:t>
            </a:r>
            <a:r>
              <a:rPr lang="ru-RU" sz="1100" b="1" dirty="0" smtClean="0"/>
              <a:t>документации</a:t>
            </a:r>
            <a:r>
              <a:rPr lang="ru-RU" sz="1100" dirty="0" smtClean="0"/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Разработка планировочных </a:t>
            </a:r>
            <a:r>
              <a:rPr lang="ru-RU" sz="1100" b="1" dirty="0" smtClean="0"/>
              <a:t>решений </a:t>
            </a:r>
            <a:r>
              <a:rPr lang="ru-RU" sz="1100" dirty="0" smtClean="0"/>
              <a:t>(оборудование, фундаменты, планы подвода коммуникаций, СКС сетей, схемы транспортных и технологических потоков)</a:t>
            </a:r>
            <a:endParaRPr lang="ru-RU" sz="1100" dirty="0"/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 smtClean="0"/>
              <a:t>Технологические расчеты</a:t>
            </a:r>
            <a:r>
              <a:rPr lang="ru-RU" sz="1100" dirty="0" smtClean="0"/>
              <a:t>;</a:t>
            </a:r>
            <a:endParaRPr lang="ru-RU" sz="1100" dirty="0"/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Разработка концепции Автоматизированной системы подготовки производства и управления производством с использованием концепции «Индустрия 4.0</a:t>
            </a:r>
            <a:r>
              <a:rPr lang="ru-RU" sz="1100" b="1" dirty="0" smtClean="0"/>
              <a:t>»</a:t>
            </a:r>
            <a:r>
              <a:rPr lang="ru-RU" sz="1100" dirty="0" smtClean="0"/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Разработка организационной структуры управления производством, штатного </a:t>
            </a:r>
            <a:r>
              <a:rPr lang="ru-RU" sz="1100" b="1" dirty="0" smtClean="0"/>
              <a:t>расписания;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Подготовка альбома ТКП на вспомогательное </a:t>
            </a:r>
            <a:r>
              <a:rPr lang="ru-RU" sz="1100" b="1" dirty="0" smtClean="0"/>
              <a:t>оборудование;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Разработка локальной сметной </a:t>
            </a:r>
            <a:r>
              <a:rPr lang="ru-RU" sz="1100" b="1" dirty="0" smtClean="0"/>
              <a:t>документации;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 smtClean="0"/>
              <a:t>Разработка имитационной модели нового производства;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 smtClean="0"/>
              <a:t>Разработка индивидуальных документов.</a:t>
            </a:r>
            <a:r>
              <a:rPr lang="ru-RU" sz="1100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</a:p>
          <a:p>
            <a:pPr marL="457200" indent="-171450">
              <a:buFont typeface="Wingdings" pitchFamily="2" charset="2"/>
              <a:buChar char="Ø"/>
              <a:defRPr/>
            </a:pPr>
            <a:r>
              <a:rPr lang="ru-RU" sz="1100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Разработка разделов ПСД проводится в соответствии </a:t>
            </a:r>
            <a:r>
              <a:rPr lang="ru-RU" sz="1100" b="0" dirty="0">
                <a:solidFill>
                  <a:srgbClr val="FF0000"/>
                </a:solidFill>
                <a:cs typeface="Times New Roman" panose="02020603050405020304" pitchFamily="18" charset="0"/>
              </a:rPr>
              <a:t>с Постановлением Правительства РФ № 87 от 16 февраля 2008</a:t>
            </a:r>
            <a:r>
              <a:rPr lang="ru-RU" sz="1100" b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ru-RU" sz="11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4600" y="1484313"/>
            <a:ext cx="4722813" cy="9398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ru-RU" sz="1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Цель проекта: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Проведение работ по подготовке производства и </a:t>
            </a:r>
            <a:r>
              <a:rPr lang="ru-RU" sz="1100" dirty="0" smtClean="0"/>
              <a:t>внедрению </a:t>
            </a:r>
            <a:r>
              <a:rPr lang="ru-RU" sz="1100" dirty="0"/>
              <a:t>заданной номенклатуры деталей на новом оборудовании с организацией серийного производства деталей </a:t>
            </a:r>
            <a:r>
              <a:rPr lang="ru-RU" sz="1100" dirty="0" smtClean="0"/>
              <a:t>КПП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56188" y="2708275"/>
            <a:ext cx="4727575" cy="38163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ru-RU" sz="1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Задачи проекта: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Проведение подготовительных работ с целью сокращения периода внедрения новых технологий</a:t>
            </a:r>
            <a:r>
              <a:rPr lang="ru-RU" sz="1100" b="1" dirty="0" smtClean="0"/>
              <a:t>:</a:t>
            </a:r>
          </a:p>
          <a:p>
            <a:pPr marL="1085850" lvl="2" indent="-171450">
              <a:buFont typeface="Courier New" panose="02070309020205020404" pitchFamily="49" charset="0"/>
              <a:buChar char="o"/>
              <a:defRPr/>
            </a:pPr>
            <a:r>
              <a:rPr lang="ru-RU" sz="1100" dirty="0"/>
              <a:t>Технологическая подготовка </a:t>
            </a:r>
            <a:r>
              <a:rPr lang="ru-RU" sz="1100" dirty="0" smtClean="0"/>
              <a:t>производства:</a:t>
            </a:r>
          </a:p>
          <a:p>
            <a:pPr marL="1543050" lvl="3" indent="-171450">
              <a:buFont typeface="Wingdings" panose="05000000000000000000" pitchFamily="2" charset="2"/>
              <a:buChar char="ü"/>
              <a:defRPr/>
            </a:pPr>
            <a:r>
              <a:rPr lang="ru-RU" sz="1100" dirty="0" smtClean="0"/>
              <a:t>Разработка </a:t>
            </a:r>
            <a:r>
              <a:rPr lang="ru-RU" sz="1100" dirty="0"/>
              <a:t>комплекта технологической документации</a:t>
            </a:r>
            <a:r>
              <a:rPr lang="ru-RU" sz="1100" dirty="0" smtClean="0"/>
              <a:t>;</a:t>
            </a:r>
          </a:p>
          <a:p>
            <a:pPr marL="1543050" lvl="3" indent="-171450">
              <a:buFont typeface="Wingdings" panose="05000000000000000000" pitchFamily="2" charset="2"/>
              <a:buChar char="ü"/>
              <a:defRPr/>
            </a:pPr>
            <a:r>
              <a:rPr lang="ru-RU" sz="1100" dirty="0"/>
              <a:t>Разработка  конструкторской документации на </a:t>
            </a:r>
            <a:r>
              <a:rPr lang="ru-RU" sz="1100" dirty="0" smtClean="0"/>
              <a:t>СТО;</a:t>
            </a:r>
          </a:p>
          <a:p>
            <a:pPr marL="1543050" lvl="3" indent="-171450">
              <a:buFont typeface="Wingdings" panose="05000000000000000000" pitchFamily="2" charset="2"/>
              <a:buChar char="ü"/>
              <a:defRPr/>
            </a:pPr>
            <a:r>
              <a:rPr lang="ru-RU" sz="1100" dirty="0"/>
              <a:t>Разработка управляющих программ для изготовления </a:t>
            </a:r>
            <a:r>
              <a:rPr lang="ru-RU" sz="1100" dirty="0" smtClean="0"/>
              <a:t>деталей.</a:t>
            </a:r>
            <a:endParaRPr lang="ru-RU" sz="1100" dirty="0"/>
          </a:p>
          <a:p>
            <a:pPr marL="1085850" lvl="2" indent="-171450">
              <a:buFont typeface="Courier New" panose="02070309020205020404" pitchFamily="49" charset="0"/>
              <a:buChar char="o"/>
              <a:defRPr/>
            </a:pPr>
            <a:r>
              <a:rPr lang="ru-RU" sz="1100" dirty="0"/>
              <a:t>Приемка оборудования </a:t>
            </a:r>
            <a:r>
              <a:rPr lang="ru-RU" sz="1100" dirty="0" smtClean="0"/>
              <a:t>и СТО в </a:t>
            </a:r>
            <a:r>
              <a:rPr lang="ru-RU" sz="1100" dirty="0"/>
              <a:t>составе комиссии</a:t>
            </a:r>
            <a:r>
              <a:rPr lang="ru-RU" sz="1100" dirty="0" smtClean="0"/>
              <a:t>:</a:t>
            </a:r>
          </a:p>
          <a:p>
            <a:pPr marL="1600200" lvl="3" indent="-228600">
              <a:buFont typeface="Wingdings" panose="05000000000000000000" pitchFamily="2" charset="2"/>
              <a:buChar char="ü"/>
              <a:defRPr/>
            </a:pPr>
            <a:r>
              <a:rPr lang="ru-RU" sz="1100" dirty="0"/>
              <a:t>Приемка функциональности, </a:t>
            </a:r>
            <a:r>
              <a:rPr lang="ru-RU" sz="1100" dirty="0" err="1"/>
              <a:t>точностных</a:t>
            </a:r>
            <a:r>
              <a:rPr lang="ru-RU" sz="1100" dirty="0"/>
              <a:t> параметров </a:t>
            </a:r>
            <a:r>
              <a:rPr lang="ru-RU" sz="1100" dirty="0" smtClean="0"/>
              <a:t>оборудования;</a:t>
            </a:r>
          </a:p>
          <a:p>
            <a:pPr marL="1600200" lvl="3" indent="-228600">
              <a:buFont typeface="Wingdings" panose="05000000000000000000" pitchFamily="2" charset="2"/>
              <a:buChar char="ü"/>
              <a:defRPr/>
            </a:pPr>
            <a:r>
              <a:rPr lang="ru-RU" sz="1100" dirty="0"/>
              <a:t>Приемка </a:t>
            </a:r>
            <a:r>
              <a:rPr lang="ru-RU" sz="1100" dirty="0" smtClean="0"/>
              <a:t>постпроцессоров;</a:t>
            </a:r>
          </a:p>
          <a:p>
            <a:pPr marL="1600200" lvl="3" indent="-228600">
              <a:buFont typeface="Wingdings" panose="05000000000000000000" pitchFamily="2" charset="2"/>
              <a:buChar char="ü"/>
              <a:defRPr/>
            </a:pPr>
            <a:r>
              <a:rPr lang="ru-RU" sz="1100" dirty="0"/>
              <a:t>Приемка </a:t>
            </a:r>
            <a:r>
              <a:rPr lang="ru-RU" sz="1100" dirty="0" smtClean="0"/>
              <a:t>СТО.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Внедрение </a:t>
            </a:r>
            <a:r>
              <a:rPr lang="ru-RU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новых технологий</a:t>
            </a:r>
            <a:r>
              <a:rPr lang="ru-RU" sz="11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:</a:t>
            </a:r>
          </a:p>
          <a:p>
            <a:pPr marL="1085850" lvl="2" indent="-171450">
              <a:buFont typeface="Courier New" panose="02070309020205020404" pitchFamily="49" charset="0"/>
              <a:buChar char="o"/>
              <a:defRPr/>
            </a:pPr>
            <a:r>
              <a:rPr lang="ru-RU" sz="1100" dirty="0"/>
              <a:t>Отладка управляющих программ и изготовление установочных партий деталей;</a:t>
            </a:r>
          </a:p>
          <a:p>
            <a:pPr marL="1085850" lvl="2" indent="-171450">
              <a:buFont typeface="Courier New" panose="02070309020205020404" pitchFamily="49" charset="0"/>
              <a:buChar char="o"/>
              <a:defRPr/>
            </a:pPr>
            <a:r>
              <a:rPr lang="ru-RU" sz="1100" dirty="0"/>
              <a:t>Технологическое сопровождение и управление масштабированием внедрения технологий на всю номенклатуру</a:t>
            </a:r>
            <a:r>
              <a:rPr lang="ru-RU" sz="1100" dirty="0" smtClean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ru-RU" sz="1100" b="1" dirty="0"/>
              <a:t>Сертификация специалистов Заказчика</a:t>
            </a:r>
            <a:r>
              <a:rPr lang="ru-RU" sz="1100" b="1" dirty="0" smtClean="0"/>
              <a:t>;</a:t>
            </a:r>
            <a:endParaRPr lang="ru-RU" sz="11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0" name="Прямая соединительная линия 113"/>
          <p:cNvCxnSpPr>
            <a:cxnSpLocks noChangeShapeType="1"/>
          </p:cNvCxnSpPr>
          <p:nvPr/>
        </p:nvCxnSpPr>
        <p:spPr bwMode="auto">
          <a:xfrm>
            <a:off x="7831138" y="1844675"/>
            <a:ext cx="1587" cy="4351338"/>
          </a:xfrm>
          <a:prstGeom prst="line">
            <a:avLst/>
          </a:prstGeom>
          <a:noFill/>
          <a:ln w="12700" algn="ctr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2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F37349E3-34B7-4C25-AC73-79EE02E4B627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3</a:t>
            </a:fld>
            <a:endParaRPr lang="ru-RU" smtClean="0">
              <a:solidFill>
                <a:srgbClr val="2A5CAC"/>
              </a:solidFill>
            </a:endParaRPr>
          </a:p>
        </p:txBody>
      </p:sp>
      <p:sp>
        <p:nvSpPr>
          <p:cNvPr id="12292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64" name="Line 21"/>
          <p:cNvSpPr>
            <a:spLocks noChangeShapeType="1"/>
          </p:cNvSpPr>
          <p:nvPr/>
        </p:nvSpPr>
        <p:spPr bwMode="auto">
          <a:xfrm>
            <a:off x="522288" y="476250"/>
            <a:ext cx="4762" cy="5719763"/>
          </a:xfrm>
          <a:prstGeom prst="line">
            <a:avLst/>
          </a:prstGeom>
          <a:noFill/>
          <a:ln w="38100">
            <a:solidFill>
              <a:srgbClr val="FFFFFF">
                <a:lumMod val="50000"/>
              </a:srgbClr>
            </a:solidFill>
            <a:prstDash val="solid"/>
            <a:round/>
            <a:headEnd type="stealth" w="lg" len="lg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800" b="1" kern="0">
              <a:solidFill>
                <a:srgbClr val="000000"/>
              </a:solidFill>
            </a:endParaRPr>
          </a:p>
        </p:txBody>
      </p:sp>
      <p:sp>
        <p:nvSpPr>
          <p:cNvPr id="65" name="Line 21"/>
          <p:cNvSpPr>
            <a:spLocks noChangeShapeType="1"/>
          </p:cNvSpPr>
          <p:nvPr/>
        </p:nvSpPr>
        <p:spPr bwMode="auto">
          <a:xfrm flipH="1" flipV="1">
            <a:off x="527050" y="6208713"/>
            <a:ext cx="9178925" cy="17462"/>
          </a:xfrm>
          <a:prstGeom prst="line">
            <a:avLst/>
          </a:prstGeom>
          <a:noFill/>
          <a:ln w="38100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stealth" w="lg" len="lg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800" b="1" kern="0">
              <a:solidFill>
                <a:srgbClr val="000000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3501794" y="5405734"/>
            <a:ext cx="94870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8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Этап проектных работ</a:t>
            </a:r>
          </a:p>
        </p:txBody>
      </p:sp>
      <p:sp>
        <p:nvSpPr>
          <p:cNvPr id="67" name="Скругленный прямоугольник 66"/>
          <p:cNvSpPr/>
          <p:nvPr/>
        </p:nvSpPr>
        <p:spPr bwMode="auto">
          <a:xfrm>
            <a:off x="4588868" y="3017970"/>
            <a:ext cx="2740396" cy="515610"/>
          </a:xfrm>
          <a:prstGeom prst="roundRect">
            <a:avLst>
              <a:gd name="adj" fmla="val 13654"/>
            </a:avLst>
          </a:prstGeom>
          <a:solidFill>
            <a:srgbClr val="FFFFFF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2060"/>
                </a:solidFill>
                <a:latin typeface="Arial"/>
                <a:cs typeface="+mn-cs"/>
              </a:rPr>
              <a:t>Работы по подготовке полов, фундаментов для монтажа оборудования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149089" y="4844446"/>
            <a:ext cx="28252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</a:t>
            </a:r>
            <a:endParaRPr lang="ru-RU" sz="1400" b="1" cap="all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00B0F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300" name="Прямоугольник 40"/>
          <p:cNvSpPr>
            <a:spLocks noChangeArrowheads="1"/>
          </p:cNvSpPr>
          <p:nvPr/>
        </p:nvSpPr>
        <p:spPr bwMode="auto">
          <a:xfrm>
            <a:off x="8482013" y="6381750"/>
            <a:ext cx="14144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ru-RU" sz="1100" b="1">
                <a:solidFill>
                  <a:srgbClr val="FF0000"/>
                </a:solidFill>
              </a:rPr>
              <a:t>Время, мес.</a:t>
            </a:r>
            <a:endParaRPr lang="ru-RU" altLang="ru-RU" b="1">
              <a:solidFill>
                <a:srgbClr val="FF0000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156277" y="3409255"/>
            <a:ext cx="28252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II</a:t>
            </a:r>
            <a:endParaRPr lang="ru-RU" sz="1400" b="1" cap="all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0070C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119254" y="1537047"/>
            <a:ext cx="34448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2D2D8A">
                    <a:lumMod val="60000"/>
                    <a:lumOff val="40000"/>
                  </a:srgb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III</a:t>
            </a:r>
            <a:endParaRPr lang="ru-RU" sz="1400" b="1" cap="all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2D2D8A">
                  <a:lumMod val="60000"/>
                  <a:lumOff val="40000"/>
                </a:srgb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303" name="Прямоугольник 46"/>
          <p:cNvSpPr>
            <a:spLocks noChangeArrowheads="1"/>
          </p:cNvSpPr>
          <p:nvPr/>
        </p:nvSpPr>
        <p:spPr bwMode="auto">
          <a:xfrm>
            <a:off x="-200025" y="619125"/>
            <a:ext cx="7731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ru-RU" sz="1100" b="1">
                <a:solidFill>
                  <a:srgbClr val="FF0000"/>
                </a:solidFill>
              </a:rPr>
              <a:t>Этапы</a:t>
            </a:r>
          </a:p>
          <a:p>
            <a:pPr algn="r"/>
            <a:r>
              <a:rPr lang="ru-RU" altLang="ru-RU" sz="1100" b="1">
                <a:solidFill>
                  <a:srgbClr val="FF0000"/>
                </a:solidFill>
              </a:rPr>
              <a:t>работ</a:t>
            </a:r>
          </a:p>
        </p:txBody>
      </p:sp>
      <p:cxnSp>
        <p:nvCxnSpPr>
          <p:cNvPr id="12304" name="Прямая соединительная линия 73"/>
          <p:cNvCxnSpPr>
            <a:cxnSpLocks noChangeShapeType="1"/>
          </p:cNvCxnSpPr>
          <p:nvPr/>
        </p:nvCxnSpPr>
        <p:spPr bwMode="auto">
          <a:xfrm flipH="1">
            <a:off x="522288" y="2441575"/>
            <a:ext cx="6518275" cy="0"/>
          </a:xfrm>
          <a:prstGeom prst="line">
            <a:avLst/>
          </a:prstGeom>
          <a:noFill/>
          <a:ln w="12700" algn="ctr">
            <a:solidFill>
              <a:srgbClr val="7F7F7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5" name="Прямая соединительная линия 74"/>
          <p:cNvCxnSpPr>
            <a:cxnSpLocks noChangeShapeType="1"/>
          </p:cNvCxnSpPr>
          <p:nvPr/>
        </p:nvCxnSpPr>
        <p:spPr bwMode="auto">
          <a:xfrm flipH="1">
            <a:off x="541338" y="1125538"/>
            <a:ext cx="9318625" cy="0"/>
          </a:xfrm>
          <a:prstGeom prst="line">
            <a:avLst/>
          </a:prstGeom>
          <a:noFill/>
          <a:ln w="12700" algn="ctr">
            <a:solidFill>
              <a:srgbClr val="7F7F7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Скругленный прямоугольник 90"/>
          <p:cNvSpPr/>
          <p:nvPr/>
        </p:nvSpPr>
        <p:spPr bwMode="auto">
          <a:xfrm>
            <a:off x="562789" y="4761513"/>
            <a:ext cx="6406899" cy="504056"/>
          </a:xfrm>
          <a:prstGeom prst="roundRect">
            <a:avLst>
              <a:gd name="adj" fmla="val 4621"/>
            </a:avLst>
          </a:prstGeom>
          <a:solidFill>
            <a:srgbClr val="BBE0E3">
              <a:lumMod val="9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0000"/>
                </a:solidFill>
                <a:latin typeface="Arial"/>
                <a:cs typeface="+mn-cs"/>
              </a:rPr>
              <a:t>Разработка Проектно-сметной документации</a:t>
            </a:r>
          </a:p>
        </p:txBody>
      </p:sp>
      <p:sp>
        <p:nvSpPr>
          <p:cNvPr id="93" name="Прямоугольник 92"/>
          <p:cNvSpPr/>
          <p:nvPr/>
        </p:nvSpPr>
        <p:spPr>
          <a:xfrm>
            <a:off x="1568450" y="3106498"/>
            <a:ext cx="1470072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8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Этап строительных работ</a:t>
            </a:r>
          </a:p>
        </p:txBody>
      </p:sp>
      <p:sp>
        <p:nvSpPr>
          <p:cNvPr id="94" name="Прямоугольник 93"/>
          <p:cNvSpPr/>
          <p:nvPr/>
        </p:nvSpPr>
        <p:spPr>
          <a:xfrm>
            <a:off x="4992961" y="1562954"/>
            <a:ext cx="1668368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8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Этап инжиниринговых работ</a:t>
            </a:r>
          </a:p>
        </p:txBody>
      </p:sp>
      <p:cxnSp>
        <p:nvCxnSpPr>
          <p:cNvPr id="12311" name="Прямая соединительная линия 100"/>
          <p:cNvCxnSpPr>
            <a:cxnSpLocks noChangeShapeType="1"/>
          </p:cNvCxnSpPr>
          <p:nvPr/>
        </p:nvCxnSpPr>
        <p:spPr bwMode="auto">
          <a:xfrm flipH="1" flipV="1">
            <a:off x="512763" y="4749800"/>
            <a:ext cx="6443662" cy="11113"/>
          </a:xfrm>
          <a:prstGeom prst="line">
            <a:avLst/>
          </a:prstGeom>
          <a:noFill/>
          <a:ln w="12700" algn="ctr">
            <a:solidFill>
              <a:srgbClr val="7F7F7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Прямоугольник 109"/>
          <p:cNvSpPr/>
          <p:nvPr/>
        </p:nvSpPr>
        <p:spPr>
          <a:xfrm>
            <a:off x="7329264" y="4196059"/>
            <a:ext cx="1008113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7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НАЧАЛО ЗАПУСКА ОБОРУДОВАНИЯ</a:t>
            </a:r>
          </a:p>
        </p:txBody>
      </p:sp>
      <p:sp>
        <p:nvSpPr>
          <p:cNvPr id="12313" name="Прямоугольник 110"/>
          <p:cNvSpPr>
            <a:spLocks noChangeArrowheads="1"/>
          </p:cNvSpPr>
          <p:nvPr/>
        </p:nvSpPr>
        <p:spPr bwMode="auto">
          <a:xfrm>
            <a:off x="7832725" y="1217613"/>
            <a:ext cx="16240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b="1">
                <a:solidFill>
                  <a:srgbClr val="FF0000"/>
                </a:solidFill>
                <a:cs typeface="Times New Roman" pitchFamily="18" charset="0"/>
              </a:rPr>
              <a:t>ОКОНЧАНИЕ Проекта инжиниринга – май  2019 года</a:t>
            </a:r>
          </a:p>
        </p:txBody>
      </p:sp>
      <p:cxnSp>
        <p:nvCxnSpPr>
          <p:cNvPr id="12314" name="Прямая соединительная линия 113"/>
          <p:cNvCxnSpPr>
            <a:cxnSpLocks noChangeShapeType="1"/>
          </p:cNvCxnSpPr>
          <p:nvPr/>
        </p:nvCxnSpPr>
        <p:spPr bwMode="auto">
          <a:xfrm flipH="1">
            <a:off x="6969125" y="4760913"/>
            <a:ext cx="0" cy="1435100"/>
          </a:xfrm>
          <a:prstGeom prst="line">
            <a:avLst/>
          </a:prstGeom>
          <a:noFill/>
          <a:ln w="12700" algn="ctr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Скругленный прямоугольник 118"/>
          <p:cNvSpPr/>
          <p:nvPr/>
        </p:nvSpPr>
        <p:spPr bwMode="auto">
          <a:xfrm>
            <a:off x="1733516" y="4193296"/>
            <a:ext cx="2109822" cy="502797"/>
          </a:xfrm>
          <a:prstGeom prst="roundRect">
            <a:avLst>
              <a:gd name="adj" fmla="val 13654"/>
            </a:avLst>
          </a:prstGeom>
          <a:solidFill>
            <a:srgbClr val="FFFFFF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2060"/>
                </a:solidFill>
                <a:latin typeface="Arial"/>
                <a:cs typeface="+mn-cs"/>
              </a:rPr>
              <a:t>Монтаж опорных конструкций (колонны, фермы)</a:t>
            </a:r>
          </a:p>
        </p:txBody>
      </p:sp>
      <p:sp>
        <p:nvSpPr>
          <p:cNvPr id="12318" name="Заголовок 1"/>
          <p:cNvSpPr txBox="1">
            <a:spLocks/>
          </p:cNvSpPr>
          <p:nvPr/>
        </p:nvSpPr>
        <p:spPr bwMode="auto">
          <a:xfrm>
            <a:off x="2832100" y="541338"/>
            <a:ext cx="51450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1200" b="1">
                <a:solidFill>
                  <a:srgbClr val="FF0000"/>
                </a:solidFill>
                <a:cs typeface="Times New Roman" pitchFamily="18" charset="0"/>
              </a:rPr>
              <a:t>Сквозная дорожная карта восстановления производства КПП </a:t>
            </a:r>
          </a:p>
        </p:txBody>
      </p:sp>
      <p:sp>
        <p:nvSpPr>
          <p:cNvPr id="12319" name="Прямоугольник 40"/>
          <p:cNvSpPr>
            <a:spLocks noChangeArrowheads="1"/>
          </p:cNvSpPr>
          <p:nvPr/>
        </p:nvSpPr>
        <p:spPr bwMode="auto">
          <a:xfrm>
            <a:off x="5348288" y="6378575"/>
            <a:ext cx="590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ru-RU" b="1">
                <a:solidFill>
                  <a:srgbClr val="FF0000"/>
                </a:solidFill>
              </a:rPr>
              <a:t>2018 г.</a:t>
            </a:r>
          </a:p>
        </p:txBody>
      </p:sp>
      <p:sp>
        <p:nvSpPr>
          <p:cNvPr id="12320" name="Прямоугольник 40"/>
          <p:cNvSpPr>
            <a:spLocks noChangeArrowheads="1"/>
          </p:cNvSpPr>
          <p:nvPr/>
        </p:nvSpPr>
        <p:spPr bwMode="auto">
          <a:xfrm>
            <a:off x="-31750" y="6357938"/>
            <a:ext cx="592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ru-RU" b="1">
                <a:solidFill>
                  <a:srgbClr val="FF0000"/>
                </a:solidFill>
              </a:rPr>
              <a:t>2017 г.</a:t>
            </a:r>
          </a:p>
        </p:txBody>
      </p:sp>
      <p:sp>
        <p:nvSpPr>
          <p:cNvPr id="73" name="Скругленный прямоугольник 72"/>
          <p:cNvSpPr/>
          <p:nvPr/>
        </p:nvSpPr>
        <p:spPr bwMode="auto">
          <a:xfrm>
            <a:off x="1" y="5348189"/>
            <a:ext cx="2114550" cy="703843"/>
          </a:xfrm>
          <a:prstGeom prst="roundRect">
            <a:avLst>
              <a:gd name="adj" fmla="val 13654"/>
            </a:avLst>
          </a:prstGeom>
          <a:solidFill>
            <a:srgbClr val="FFFFFF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2060"/>
                </a:solidFill>
                <a:latin typeface="Arial"/>
                <a:cs typeface="+mn-cs"/>
              </a:rPr>
              <a:t>Подготовка производственных площадей для проведения ремонтно-строительных работ</a:t>
            </a:r>
          </a:p>
        </p:txBody>
      </p:sp>
      <p:sp>
        <p:nvSpPr>
          <p:cNvPr id="12324" name="Прямоугольник 75"/>
          <p:cNvSpPr>
            <a:spLocks noChangeArrowheads="1"/>
          </p:cNvSpPr>
          <p:nvPr/>
        </p:nvSpPr>
        <p:spPr bwMode="auto">
          <a:xfrm>
            <a:off x="1076325" y="6213475"/>
            <a:ext cx="492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1</a:t>
            </a:r>
          </a:p>
        </p:txBody>
      </p:sp>
      <p:sp>
        <p:nvSpPr>
          <p:cNvPr id="12325" name="Прямоугольник 77"/>
          <p:cNvSpPr>
            <a:spLocks noChangeArrowheads="1"/>
          </p:cNvSpPr>
          <p:nvPr/>
        </p:nvSpPr>
        <p:spPr bwMode="auto">
          <a:xfrm>
            <a:off x="1868488" y="6216650"/>
            <a:ext cx="492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2</a:t>
            </a:r>
          </a:p>
        </p:txBody>
      </p:sp>
      <p:sp>
        <p:nvSpPr>
          <p:cNvPr id="12326" name="Прямоугольник 79"/>
          <p:cNvSpPr>
            <a:spLocks noChangeArrowheads="1"/>
          </p:cNvSpPr>
          <p:nvPr/>
        </p:nvSpPr>
        <p:spPr bwMode="auto">
          <a:xfrm>
            <a:off x="2733675" y="6216650"/>
            <a:ext cx="4905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3</a:t>
            </a:r>
          </a:p>
        </p:txBody>
      </p:sp>
      <p:sp>
        <p:nvSpPr>
          <p:cNvPr id="12327" name="Прямоугольник 81"/>
          <p:cNvSpPr>
            <a:spLocks noChangeArrowheads="1"/>
          </p:cNvSpPr>
          <p:nvPr/>
        </p:nvSpPr>
        <p:spPr bwMode="auto">
          <a:xfrm>
            <a:off x="3597275" y="6221413"/>
            <a:ext cx="4921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4</a:t>
            </a:r>
          </a:p>
        </p:txBody>
      </p:sp>
      <p:sp>
        <p:nvSpPr>
          <p:cNvPr id="12328" name="Прямоугольник 83"/>
          <p:cNvSpPr>
            <a:spLocks noChangeArrowheads="1"/>
          </p:cNvSpPr>
          <p:nvPr/>
        </p:nvSpPr>
        <p:spPr bwMode="auto">
          <a:xfrm>
            <a:off x="4533900" y="6213475"/>
            <a:ext cx="4905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5</a:t>
            </a:r>
          </a:p>
        </p:txBody>
      </p:sp>
      <p:sp>
        <p:nvSpPr>
          <p:cNvPr id="12329" name="Прямоугольник 85"/>
          <p:cNvSpPr>
            <a:spLocks noChangeArrowheads="1"/>
          </p:cNvSpPr>
          <p:nvPr/>
        </p:nvSpPr>
        <p:spPr bwMode="auto">
          <a:xfrm>
            <a:off x="5468938" y="6213475"/>
            <a:ext cx="492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6</a:t>
            </a:r>
          </a:p>
        </p:txBody>
      </p:sp>
      <p:sp>
        <p:nvSpPr>
          <p:cNvPr id="12330" name="Прямоугольник 87"/>
          <p:cNvSpPr>
            <a:spLocks noChangeArrowheads="1"/>
          </p:cNvSpPr>
          <p:nvPr/>
        </p:nvSpPr>
        <p:spPr bwMode="auto">
          <a:xfrm>
            <a:off x="6334125" y="6223000"/>
            <a:ext cx="4905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7</a:t>
            </a:r>
          </a:p>
        </p:txBody>
      </p:sp>
      <p:sp>
        <p:nvSpPr>
          <p:cNvPr id="12331" name="Прямоугольник 106"/>
          <p:cNvSpPr>
            <a:spLocks noChangeArrowheads="1"/>
          </p:cNvSpPr>
          <p:nvPr/>
        </p:nvSpPr>
        <p:spPr bwMode="auto">
          <a:xfrm>
            <a:off x="7218363" y="6226175"/>
            <a:ext cx="3984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8</a:t>
            </a:r>
          </a:p>
        </p:txBody>
      </p:sp>
      <p:sp>
        <p:nvSpPr>
          <p:cNvPr id="12332" name="Прямоугольник 108"/>
          <p:cNvSpPr>
            <a:spLocks noChangeArrowheads="1"/>
          </p:cNvSpPr>
          <p:nvPr/>
        </p:nvSpPr>
        <p:spPr bwMode="auto">
          <a:xfrm>
            <a:off x="8083550" y="6240463"/>
            <a:ext cx="3984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9</a:t>
            </a:r>
          </a:p>
        </p:txBody>
      </p:sp>
      <p:sp>
        <p:nvSpPr>
          <p:cNvPr id="12333" name="Прямоугольник 121"/>
          <p:cNvSpPr>
            <a:spLocks noChangeArrowheads="1"/>
          </p:cNvSpPr>
          <p:nvPr/>
        </p:nvSpPr>
        <p:spPr bwMode="auto">
          <a:xfrm>
            <a:off x="9018588" y="6237288"/>
            <a:ext cx="39846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ru-RU" altLang="ru-RU" sz="1400" b="1">
                <a:solidFill>
                  <a:srgbClr val="595959"/>
                </a:solidFill>
              </a:rPr>
              <a:t>10</a:t>
            </a:r>
          </a:p>
        </p:txBody>
      </p:sp>
      <p:sp>
        <p:nvSpPr>
          <p:cNvPr id="84" name="Скругленный прямоугольник 83"/>
          <p:cNvSpPr/>
          <p:nvPr/>
        </p:nvSpPr>
        <p:spPr bwMode="auto">
          <a:xfrm>
            <a:off x="3554936" y="3603424"/>
            <a:ext cx="1792745" cy="515610"/>
          </a:xfrm>
          <a:prstGeom prst="roundRect">
            <a:avLst>
              <a:gd name="adj" fmla="val 13654"/>
            </a:avLst>
          </a:prstGeom>
          <a:solidFill>
            <a:srgbClr val="FFFFFF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2060"/>
                </a:solidFill>
                <a:latin typeface="Arial"/>
                <a:cs typeface="+mn-cs"/>
              </a:rPr>
              <a:t>Монтажные работы по формированию кровли, прокладка коммуникаций (вода, воздух, энергетика)</a:t>
            </a:r>
          </a:p>
        </p:txBody>
      </p:sp>
      <p:sp>
        <p:nvSpPr>
          <p:cNvPr id="48" name="Скругленный прямоугольник 47"/>
          <p:cNvSpPr/>
          <p:nvPr/>
        </p:nvSpPr>
        <p:spPr bwMode="auto">
          <a:xfrm>
            <a:off x="7831186" y="1840068"/>
            <a:ext cx="2065289" cy="504056"/>
          </a:xfrm>
          <a:prstGeom prst="roundRect">
            <a:avLst>
              <a:gd name="adj" fmla="val 4621"/>
            </a:avLst>
          </a:prstGeom>
          <a:solidFill>
            <a:srgbClr val="BBE0E3">
              <a:lumMod val="9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0000"/>
                </a:solidFill>
                <a:latin typeface="Arial"/>
                <a:cs typeface="+mn-cs"/>
              </a:rPr>
              <a:t>Внедрение поставленного оборудования</a:t>
            </a:r>
          </a:p>
        </p:txBody>
      </p:sp>
      <p:sp>
        <p:nvSpPr>
          <p:cNvPr id="49" name="Скругленный прямоугольник 48"/>
          <p:cNvSpPr/>
          <p:nvPr/>
        </p:nvSpPr>
        <p:spPr bwMode="auto">
          <a:xfrm>
            <a:off x="7040563" y="2431914"/>
            <a:ext cx="1793382" cy="515610"/>
          </a:xfrm>
          <a:prstGeom prst="roundRect">
            <a:avLst>
              <a:gd name="adj" fmla="val 13654"/>
            </a:avLst>
          </a:prstGeom>
          <a:solidFill>
            <a:srgbClr val="FFFFFF">
              <a:lumMod val="75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00" b="1" kern="0" dirty="0">
                <a:solidFill>
                  <a:srgbClr val="002060"/>
                </a:solidFill>
                <a:latin typeface="Arial"/>
                <a:cs typeface="+mn-cs"/>
              </a:rPr>
              <a:t>Монтаж и приемка оборудования у поставщиков</a:t>
            </a:r>
          </a:p>
        </p:txBody>
      </p:sp>
      <p:sp>
        <p:nvSpPr>
          <p:cNvPr id="12343" name="Стрелка вправо 4"/>
          <p:cNvSpPr>
            <a:spLocks noChangeArrowheads="1"/>
          </p:cNvSpPr>
          <p:nvPr/>
        </p:nvSpPr>
        <p:spPr bwMode="auto">
          <a:xfrm>
            <a:off x="9053513" y="1574800"/>
            <a:ext cx="806450" cy="234950"/>
          </a:xfrm>
          <a:prstGeom prst="rightArrow">
            <a:avLst>
              <a:gd name="adj1" fmla="val 50000"/>
              <a:gd name="adj2" fmla="val 49897"/>
            </a:avLst>
          </a:prstGeom>
          <a:solidFill>
            <a:srgbClr val="FF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 altLang="ru-RU" b="1"/>
          </a:p>
        </p:txBody>
      </p:sp>
      <p:sp>
        <p:nvSpPr>
          <p:cNvPr id="55" name="Прямоугольник 54"/>
          <p:cNvSpPr/>
          <p:nvPr/>
        </p:nvSpPr>
        <p:spPr>
          <a:xfrm>
            <a:off x="6452239" y="5713511"/>
            <a:ext cx="10081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700" b="1" cap="all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Окончание работ по ПСД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9"/>
          <p:cNvSpPr>
            <a:spLocks noChangeArrowheads="1"/>
          </p:cNvSpPr>
          <p:nvPr/>
        </p:nvSpPr>
        <p:spPr bwMode="auto">
          <a:xfrm>
            <a:off x="1892300" y="0"/>
            <a:ext cx="4984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Имитационная модель цеха </a:t>
            </a:r>
            <a:r>
              <a:rPr lang="ru-RU" altLang="ru-RU" sz="1400" b="1" dirty="0" smtClean="0">
                <a:solidFill>
                  <a:srgbClr val="FFFFFF"/>
                </a:solidFill>
              </a:rPr>
              <a:t>КПП. </a:t>
            </a:r>
            <a:r>
              <a:rPr lang="ru-RU" altLang="ru-RU" sz="1400" b="1" dirty="0">
                <a:solidFill>
                  <a:srgbClr val="FFFFFF"/>
                </a:solidFill>
              </a:rPr>
              <a:t>Результаты моделирования.</a:t>
            </a:r>
          </a:p>
        </p:txBody>
      </p:sp>
      <p:pic>
        <p:nvPicPr>
          <p:cNvPr id="16387" name="Picture 4" descr="v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588"/>
            <a:ext cx="4476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588"/>
            <a:ext cx="1693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9583738" y="6443663"/>
            <a:ext cx="265112" cy="196850"/>
          </a:xfrm>
        </p:spPr>
        <p:txBody>
          <a:bodyPr/>
          <a:lstStyle/>
          <a:p>
            <a:pPr>
              <a:defRPr/>
            </a:pPr>
            <a:fld id="{9A409CB0-CC7C-4F9D-810D-156D11F43808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838" y="419100"/>
            <a:ext cx="9809162" cy="350838"/>
          </a:xfrm>
          <a:prstGeom prst="round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ru-RU" sz="1400" b="1" dirty="0">
                <a:solidFill>
                  <a:srgbClr val="FF0000"/>
                </a:solidFill>
              </a:rPr>
              <a:t>Моделирование нового производства К</a:t>
            </a:r>
            <a:r>
              <a:rPr lang="ru-RU" sz="1400" b="1" dirty="0" smtClean="0">
                <a:solidFill>
                  <a:srgbClr val="FF0000"/>
                </a:solidFill>
              </a:rPr>
              <a:t>ПП, </a:t>
            </a:r>
            <a:r>
              <a:rPr lang="ru-RU" sz="1400" b="1" dirty="0">
                <a:solidFill>
                  <a:srgbClr val="FF0000"/>
                </a:solidFill>
              </a:rPr>
              <a:t>формирование диаграммы перемещений и транспортировок</a:t>
            </a:r>
            <a:endParaRPr lang="ru-RU" sz="1400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43" y="2492896"/>
            <a:ext cx="3736677" cy="265262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747" y="3728707"/>
            <a:ext cx="3736677" cy="265262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008" y="764704"/>
            <a:ext cx="3736677" cy="265262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Объект 2"/>
          <p:cNvSpPr txBox="1">
            <a:spLocks/>
          </p:cNvSpPr>
          <p:nvPr/>
        </p:nvSpPr>
        <p:spPr>
          <a:xfrm>
            <a:off x="5032906" y="6334459"/>
            <a:ext cx="3728779" cy="262893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  <p:txBody>
          <a:bodyPr lIns="90000" tIns="90000" rIns="90000" bIns="9000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ru-RU" sz="900" kern="0" dirty="0" smtClean="0">
                <a:solidFill>
                  <a:srgbClr val="000000"/>
                </a:solidFill>
              </a:rPr>
              <a:t>Загрузка оборудования цеха </a:t>
            </a:r>
            <a:r>
              <a:rPr lang="ru-RU" sz="900" kern="0" dirty="0" smtClean="0">
                <a:solidFill>
                  <a:srgbClr val="000000"/>
                </a:solidFill>
              </a:rPr>
              <a:t>по </a:t>
            </a:r>
            <a:r>
              <a:rPr lang="ru-RU" sz="900" kern="0" dirty="0" smtClean="0">
                <a:solidFill>
                  <a:srgbClr val="000000"/>
                </a:solidFill>
              </a:rPr>
              <a:t>месяцам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200472" y="764704"/>
            <a:ext cx="4476750" cy="150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itchFamily="2" charset="2"/>
              <a:buChar char="q"/>
              <a:tabLst>
                <a:tab pos="9136380" algn="l"/>
              </a:tabLst>
            </a:pPr>
            <a:r>
              <a:rPr lang="ru-RU" sz="1100" dirty="0">
                <a:effectLst/>
                <a:latin typeface="+mn-lt"/>
                <a:ea typeface="Calibri"/>
                <a:cs typeface="Times New Roman"/>
              </a:rPr>
              <a:t>Производственное моделирование выполнено в приложении </a:t>
            </a:r>
            <a:r>
              <a:rPr lang="en-US" sz="1100" b="1" dirty="0">
                <a:effectLst/>
                <a:latin typeface="+mn-lt"/>
                <a:ea typeface="Calibri"/>
                <a:cs typeface="Times New Roman"/>
              </a:rPr>
              <a:t>Siemens </a:t>
            </a:r>
            <a:r>
              <a:rPr lang="en-US" sz="1100" b="1" dirty="0" err="1">
                <a:effectLst/>
                <a:latin typeface="+mn-lt"/>
                <a:ea typeface="Calibri"/>
                <a:cs typeface="Times New Roman"/>
              </a:rPr>
              <a:t>Tecnomatix</a:t>
            </a:r>
            <a:r>
              <a:rPr lang="en-US" sz="1100" b="1" dirty="0">
                <a:effectLst/>
                <a:latin typeface="+mn-lt"/>
                <a:ea typeface="Calibri"/>
                <a:cs typeface="Times New Roman"/>
              </a:rPr>
              <a:t> Plant Simulation</a:t>
            </a:r>
            <a:r>
              <a:rPr lang="ru-RU" sz="1100" dirty="0">
                <a:effectLst/>
                <a:latin typeface="+mn-lt"/>
                <a:ea typeface="Calibri"/>
                <a:cs typeface="Times New Roman"/>
              </a:rPr>
              <a:t>. Данное приложение позволяет учесть все факторы, влияющие на процесс производства и задать все необходимые условия / ограничения</a:t>
            </a:r>
            <a:r>
              <a:rPr lang="ru-RU" sz="1100" dirty="0" smtClean="0">
                <a:effectLst/>
                <a:latin typeface="+mn-lt"/>
                <a:ea typeface="Calibri"/>
                <a:cs typeface="Times New Roman"/>
              </a:rPr>
              <a:t>.</a:t>
            </a:r>
          </a:p>
          <a:p>
            <a:pPr marL="171450" indent="-171450">
              <a:buFont typeface="Wingdings" pitchFamily="2" charset="2"/>
              <a:buChar char="q"/>
              <a:defRPr/>
            </a:pPr>
            <a:r>
              <a:rPr lang="ru-RU" sz="1100" dirty="0">
                <a:latin typeface="+mn-lt"/>
                <a:ea typeface="Calibri"/>
                <a:cs typeface="Times New Roman"/>
              </a:rPr>
              <a:t>Расчетный случай :</a:t>
            </a:r>
          </a:p>
          <a:p>
            <a:pPr lvl="1">
              <a:defRPr/>
            </a:pPr>
            <a:r>
              <a:rPr lang="ru-RU" sz="1100" dirty="0">
                <a:latin typeface="+mn-lt"/>
                <a:ea typeface="Calibri"/>
                <a:cs typeface="Times New Roman"/>
              </a:rPr>
              <a:t>- производственная программа </a:t>
            </a:r>
            <a:r>
              <a:rPr lang="ru-RU" sz="1100" b="1" dirty="0">
                <a:latin typeface="+mn-lt"/>
                <a:ea typeface="Calibri"/>
                <a:cs typeface="Times New Roman"/>
              </a:rPr>
              <a:t>6 500 </a:t>
            </a:r>
            <a:r>
              <a:rPr lang="ru-RU" sz="1100" dirty="0">
                <a:latin typeface="+mn-lt"/>
                <a:ea typeface="Calibri"/>
                <a:cs typeface="Times New Roman"/>
              </a:rPr>
              <a:t>года</a:t>
            </a:r>
          </a:p>
          <a:p>
            <a:pPr lvl="1">
              <a:defRPr/>
            </a:pPr>
            <a:r>
              <a:rPr lang="ru-RU" sz="1100" dirty="0">
                <a:latin typeface="+mn-lt"/>
                <a:ea typeface="Calibri"/>
                <a:cs typeface="Times New Roman"/>
              </a:rPr>
              <a:t>- период планирования </a:t>
            </a:r>
            <a:r>
              <a:rPr lang="ru-RU" sz="1100" b="1" dirty="0">
                <a:latin typeface="+mn-lt"/>
                <a:ea typeface="Calibri"/>
                <a:cs typeface="Times New Roman"/>
              </a:rPr>
              <a:t>3</a:t>
            </a:r>
            <a:r>
              <a:rPr lang="ru-RU" sz="1100" dirty="0">
                <a:latin typeface="+mn-lt"/>
                <a:ea typeface="Calibri"/>
                <a:cs typeface="Times New Roman"/>
              </a:rPr>
              <a:t> месяца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/>
              <a:buChar char=""/>
              <a:tabLst>
                <a:tab pos="9136380" algn="l"/>
              </a:tabLst>
            </a:pPr>
            <a:endParaRPr lang="ru-RU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601072" y="3391693"/>
            <a:ext cx="2779221" cy="350838"/>
          </a:xfrm>
          <a:prstGeom prst="round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ru-RU" sz="1200" b="1" dirty="0" smtClean="0">
                <a:solidFill>
                  <a:srgbClr val="FF0000"/>
                </a:solidFill>
              </a:rPr>
              <a:t>Результаты моделирования</a:t>
            </a:r>
            <a:endParaRPr lang="ru-RU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7A0CD76F-BE33-46D2-9AED-91A2582E69CA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5</a:t>
            </a:fld>
            <a:endParaRPr lang="ru-RU" smtClean="0">
              <a:solidFill>
                <a:srgbClr val="2A5CAC"/>
              </a:solidFill>
            </a:endParaRPr>
          </a:p>
        </p:txBody>
      </p:sp>
      <p:sp>
        <p:nvSpPr>
          <p:cNvPr id="20483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471488" y="615950"/>
            <a:ext cx="90900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"/>
              </a:spcBef>
              <a:defRPr/>
            </a:pPr>
            <a:r>
              <a:rPr lang="ru-RU" sz="1400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Основные поставщики оборудования в рамках создания нового цеха по производству АКПП</a:t>
            </a:r>
            <a:endParaRPr lang="ru-RU" sz="1400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28588" y="981075"/>
            <a:ext cx="46593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ru-RU" altLang="ru-RU" sz="1400" b="1" dirty="0" smtClean="0">
                <a:solidFill>
                  <a:srgbClr val="002060"/>
                </a:solidFill>
                <a:latin typeface="+mn-lt"/>
                <a:cs typeface="Times New Roman" pitchFamily="18" charset="0"/>
              </a:rPr>
              <a:t>Общее количество единиц приобретаемого основного оборудования – 112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ru-RU" altLang="ru-RU" sz="1400" b="1" dirty="0" smtClean="0">
                <a:solidFill>
                  <a:srgbClr val="002060"/>
                </a:solidFill>
                <a:latin typeface="+mn-lt"/>
                <a:cs typeface="Times New Roman" pitchFamily="18" charset="0"/>
              </a:rPr>
              <a:t>Всего наименований оборудования – 41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ru-RU" altLang="ru-RU" sz="1400" b="1" u="sng" dirty="0" smtClean="0">
                <a:solidFill>
                  <a:srgbClr val="002060"/>
                </a:solidFill>
                <a:latin typeface="+mn-lt"/>
                <a:cs typeface="Times New Roman" pitchFamily="18" charset="0"/>
              </a:rPr>
              <a:t>Из них 60% отечественного производства</a:t>
            </a:r>
            <a:r>
              <a:rPr lang="ru-RU" altLang="ru-RU" sz="1400" b="1" dirty="0" smtClean="0">
                <a:solidFill>
                  <a:srgbClr val="002060"/>
                </a:solidFill>
                <a:latin typeface="+mn-lt"/>
                <a:cs typeface="Times New Roman" pitchFamily="18" charset="0"/>
              </a:rPr>
              <a:t> </a:t>
            </a:r>
          </a:p>
        </p:txBody>
      </p:sp>
      <p:pic>
        <p:nvPicPr>
          <p:cNvPr id="20486" name="Picture 4" descr="S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919288"/>
            <a:ext cx="136525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916113"/>
            <a:ext cx="138747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 r="78345" b="65825"/>
          <a:stretch>
            <a:fillRect/>
          </a:stretch>
        </p:blipFill>
        <p:spPr bwMode="auto">
          <a:xfrm>
            <a:off x="277813" y="2497138"/>
            <a:ext cx="1360487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6" descr="http://kirov-ctankomash-ooo.openrussia.ru/users/112/11268/pics/logo_1126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646363"/>
            <a:ext cx="14938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6402" r="25981" b="65401"/>
          <a:stretch>
            <a:fillRect/>
          </a:stretch>
        </p:blipFill>
        <p:spPr bwMode="auto">
          <a:xfrm>
            <a:off x="261938" y="3886200"/>
            <a:ext cx="2763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6" descr="Picture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238500"/>
            <a:ext cx="27749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4144124"/>
            <a:ext cx="9874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2" descr="http://www.stanki-portal.ru/foto_ob/foto_5041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8" t="16748" r="17859" b="12717"/>
          <a:stretch>
            <a:fillRect/>
          </a:stretch>
        </p:blipFill>
        <p:spPr bwMode="auto">
          <a:xfrm>
            <a:off x="4951859" y="2821906"/>
            <a:ext cx="12144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Рисунок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097" y="2685381"/>
            <a:ext cx="796925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Рисунок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4229849"/>
            <a:ext cx="155416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7" name="Picture 2" descr="Токарные обрабатывающие центры СТТ 30 (1715), СТТ 55 (1728), СТТ 70 (1740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09" y="1575718"/>
            <a:ext cx="140811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8" name="Picture 4" descr="https://www.stan-company.ru/upload/iblock/183/18362fc6b994ba0a9864b850d23eeec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r="9776" b="4517"/>
          <a:stretch>
            <a:fillRect/>
          </a:stretch>
        </p:blipFill>
        <p:spPr bwMode="auto">
          <a:xfrm>
            <a:off x="4808984" y="1340768"/>
            <a:ext cx="1296988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9" name="Стрелка вправо 20"/>
          <p:cNvSpPr>
            <a:spLocks noChangeArrowheads="1"/>
          </p:cNvSpPr>
          <p:nvPr/>
        </p:nvSpPr>
        <p:spPr bwMode="auto">
          <a:xfrm>
            <a:off x="4160838" y="3128963"/>
            <a:ext cx="287337" cy="9477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 altLang="ru-RU" b="1"/>
          </a:p>
        </p:txBody>
      </p:sp>
      <p:sp>
        <p:nvSpPr>
          <p:cNvPr id="22" name="TextBox 21"/>
          <p:cNvSpPr txBox="1"/>
          <p:nvPr/>
        </p:nvSpPr>
        <p:spPr>
          <a:xfrm>
            <a:off x="4376738" y="5813425"/>
            <a:ext cx="4176712" cy="7381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ru-RU"/>
            </a:defPPr>
            <a:lvl1pPr marL="285750" indent="-285750">
              <a:buFont typeface="Wingdings" panose="05000000000000000000" pitchFamily="2" charset="2"/>
              <a:buChar char="Ø"/>
              <a:defRPr sz="1100" b="1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Источники финансирования: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«Фонд Развития Промышленности»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Лизинговые компании</a:t>
            </a:r>
          </a:p>
        </p:txBody>
      </p:sp>
      <p:pic>
        <p:nvPicPr>
          <p:cNvPr id="20501" name="Picture 2" descr="http://stankostroenie.com/assets/images/produkcia/tokarnie%20stanki/500vt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34" y="1375693"/>
            <a:ext cx="145256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2" name="Рисунок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47" y="2821906"/>
            <a:ext cx="1206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3" name="Рисунок 4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09" y="2780631"/>
            <a:ext cx="10953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Прямоугольник 1"/>
          <p:cNvSpPr>
            <a:spLocks noChangeArrowheads="1"/>
          </p:cNvSpPr>
          <p:nvPr/>
        </p:nvSpPr>
        <p:spPr bwMode="auto">
          <a:xfrm>
            <a:off x="239713" y="4524375"/>
            <a:ext cx="3633787" cy="2046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 b="1" dirty="0" smtClean="0">
                <a:solidFill>
                  <a:srgbClr val="0070C0"/>
                </a:solidFill>
              </a:rPr>
              <a:t>Основные поставщики оборудования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 smtClean="0"/>
              <a:t>ООО </a:t>
            </a:r>
            <a:r>
              <a:rPr lang="ru-RU" sz="900" b="1" dirty="0"/>
              <a:t>«СТАН»</a:t>
            </a:r>
            <a:r>
              <a:rPr lang="ru-RU" sz="900" dirty="0"/>
              <a:t> - токарно-фрезерное </a:t>
            </a:r>
            <a:r>
              <a:rPr lang="ru-RU" sz="900" dirty="0" smtClean="0"/>
              <a:t>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sz="900" b="1" dirty="0" smtClean="0"/>
              <a:t>GLEASON</a:t>
            </a:r>
            <a:r>
              <a:rPr lang="ru-RU" sz="900" b="1" dirty="0" smtClean="0"/>
              <a:t> </a:t>
            </a:r>
            <a:r>
              <a:rPr lang="ru-RU" sz="900" dirty="0"/>
              <a:t>- зубообрабатывающее </a:t>
            </a:r>
            <a:r>
              <a:rPr lang="ru-RU" sz="900" dirty="0" smtClean="0"/>
              <a:t>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ООО «Креатив РУС» </a:t>
            </a:r>
            <a:r>
              <a:rPr lang="ru-RU" sz="900" dirty="0"/>
              <a:t>- оборудование сборочного </a:t>
            </a:r>
            <a:r>
              <a:rPr lang="ru-RU" sz="900" dirty="0" smtClean="0"/>
              <a:t>участка;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ЗАО «</a:t>
            </a:r>
            <a:r>
              <a:rPr lang="ru-RU" sz="900" b="1" dirty="0" err="1"/>
              <a:t>ПроТехнологии</a:t>
            </a:r>
            <a:r>
              <a:rPr lang="ru-RU" sz="900" b="1" dirty="0"/>
              <a:t>» </a:t>
            </a:r>
            <a:r>
              <a:rPr lang="ru-RU" sz="900" dirty="0"/>
              <a:t>– шлифовальное </a:t>
            </a:r>
            <a:r>
              <a:rPr lang="ru-RU" sz="900" dirty="0" smtClean="0"/>
              <a:t>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ФГБНУ «ФНАЦ ВИМ» </a:t>
            </a:r>
            <a:r>
              <a:rPr lang="ru-RU" sz="900" dirty="0"/>
              <a:t>- испытательные </a:t>
            </a:r>
            <a:r>
              <a:rPr lang="ru-RU" sz="900" dirty="0" smtClean="0"/>
              <a:t>стенды;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ООО «Новые лазерные технологии» </a:t>
            </a:r>
            <a:r>
              <a:rPr lang="ru-RU" sz="900" dirty="0"/>
              <a:t>- установки лазерного </a:t>
            </a:r>
            <a:r>
              <a:rPr lang="ru-RU" sz="900" dirty="0" smtClean="0"/>
              <a:t>упрочнения;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ООО «Ал-Тек» </a:t>
            </a:r>
            <a:r>
              <a:rPr lang="ru-RU" sz="900" dirty="0"/>
              <a:t>– моечное </a:t>
            </a:r>
            <a:r>
              <a:rPr lang="ru-RU" sz="900" dirty="0" smtClean="0"/>
              <a:t>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АО </a:t>
            </a:r>
            <a:r>
              <a:rPr lang="ru-RU" sz="900" b="1" dirty="0" smtClean="0"/>
              <a:t>«</a:t>
            </a:r>
            <a:r>
              <a:rPr lang="ru-RU" sz="900" b="1" dirty="0" err="1" smtClean="0"/>
              <a:t>Росмарк</a:t>
            </a:r>
            <a:r>
              <a:rPr lang="ru-RU" sz="900" b="1" dirty="0" smtClean="0"/>
              <a:t>-Сталь» </a:t>
            </a:r>
            <a:r>
              <a:rPr lang="ru-RU" sz="900" dirty="0" smtClean="0"/>
              <a:t>- заготовительное 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ООО «ЗД К»</a:t>
            </a:r>
            <a:r>
              <a:rPr lang="ru-RU" sz="900" dirty="0"/>
              <a:t> - контрольно-измерительное </a:t>
            </a:r>
            <a:r>
              <a:rPr lang="ru-RU" sz="900" dirty="0" smtClean="0"/>
              <a:t>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n-US" sz="900" b="1" dirty="0"/>
              <a:t>OOO </a:t>
            </a:r>
            <a:r>
              <a:rPr lang="ru-RU" sz="900" b="1" dirty="0" smtClean="0"/>
              <a:t>«ОСНАСТИК» </a:t>
            </a:r>
            <a:r>
              <a:rPr lang="ru-RU" sz="900" dirty="0" smtClean="0"/>
              <a:t>- шлифовальное и протяжное оборудование;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ru-RU" sz="900" b="1" dirty="0"/>
              <a:t>НПК «Магнит М» </a:t>
            </a:r>
            <a:r>
              <a:rPr lang="ru-RU" sz="900" dirty="0"/>
              <a:t>- </a:t>
            </a:r>
            <a:r>
              <a:rPr lang="ru-RU" sz="900" dirty="0" smtClean="0"/>
              <a:t>термическое оборудование.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/>
          <p:cNvSpPr/>
          <p:nvPr/>
        </p:nvSpPr>
        <p:spPr bwMode="auto">
          <a:xfrm>
            <a:off x="76097" y="3878404"/>
            <a:ext cx="9741194" cy="27156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 bwMode="auto">
          <a:xfrm>
            <a:off x="6752751" y="916252"/>
            <a:ext cx="3063642" cy="2926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 bwMode="auto">
          <a:xfrm>
            <a:off x="3560995" y="916252"/>
            <a:ext cx="3079993" cy="2926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 bwMode="auto">
          <a:xfrm>
            <a:off x="76009" y="916252"/>
            <a:ext cx="3359529" cy="29265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506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21507" name="Номер слайда 1"/>
          <p:cNvSpPr txBox="1">
            <a:spLocks/>
          </p:cNvSpPr>
          <p:nvPr/>
        </p:nvSpPr>
        <p:spPr bwMode="auto">
          <a:xfrm>
            <a:off x="9593317" y="6453188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B3F3FE68-7D6F-4B01-9A2C-DE63BC25BF11}" type="slidenum">
              <a:rPr lang="ru-RU" b="1">
                <a:solidFill>
                  <a:srgbClr val="2A5CAC"/>
                </a:solidFill>
              </a:rPr>
              <a:pPr algn="ctr" eaLnBrk="1" hangingPunct="1"/>
              <a:t>6</a:t>
            </a:fld>
            <a:endParaRPr lang="ru-RU" b="1">
              <a:solidFill>
                <a:srgbClr val="2A5CAC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0309" y="535411"/>
            <a:ext cx="9717341" cy="29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ru-RU" sz="1100" b="1" dirty="0">
                <a:solidFill>
                  <a:srgbClr val="FF0000"/>
                </a:solidFill>
                <a:latin typeface="+mn-lt"/>
                <a:cs typeface="+mn-cs"/>
              </a:rPr>
              <a:t>Современные технологические решения повышения качества выпускаемой продукции </a:t>
            </a:r>
            <a:r>
              <a:rPr lang="ru-RU" sz="1100" b="1" dirty="0" smtClean="0">
                <a:solidFill>
                  <a:srgbClr val="FF0000"/>
                </a:solidFill>
                <a:latin typeface="+mn-lt"/>
                <a:cs typeface="+mn-cs"/>
              </a:rPr>
              <a:t>применяемые в новом производстве   </a:t>
            </a:r>
            <a:endParaRPr lang="ru-RU" sz="11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9" name="Picture 2" descr="http://stankostroenie.com/assets/images/produkcia/tokarnie%20stanki/500v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" y="1162057"/>
            <a:ext cx="1669427" cy="100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stankostroenie.com/assets/images/produkcia/tokarnie%20stanki/500vt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31" y="1162155"/>
            <a:ext cx="1294252" cy="100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Стрелка вниз 10"/>
          <p:cNvSpPr/>
          <p:nvPr/>
        </p:nvSpPr>
        <p:spPr bwMode="auto">
          <a:xfrm rot="16200000">
            <a:off x="1781360" y="1486263"/>
            <a:ext cx="333586" cy="268611"/>
          </a:xfrm>
          <a:prstGeom prst="downArrow">
            <a:avLst/>
          </a:prstGeom>
          <a:solidFill>
            <a:srgbClr val="08DFF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>
              <a:solidFill>
                <a:prstClr val="black"/>
              </a:solidFill>
              <a:cs typeface="+mn-cs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 bwMode="auto">
          <a:xfrm>
            <a:off x="1183932" y="844663"/>
            <a:ext cx="1640632" cy="37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"/>
              </a:spcBef>
              <a:defRPr/>
            </a:pPr>
            <a:r>
              <a:rPr lang="ru-RU" sz="1000" dirty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rPr>
              <a:t>Токарная обработка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96660" y="2215137"/>
            <a:ext cx="33515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171450" indent="-171450" eaLnBrk="1" hangingPunct="1">
              <a:buFont typeface="Wingdings" pitchFamily="2" charset="2"/>
              <a:buChar char="Ø"/>
            </a:pPr>
            <a:r>
              <a:rPr lang="ru-RU" alt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Станок вертикальный 2-х шпиндельный с ЧПУ модели 500VT предназначен для высокопроизводительной токарной обработки деталей типа «барабан», «шестерня» диаметром до 400мм. 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98417" y="3040501"/>
            <a:ext cx="33498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171450" indent="-171450" eaLnBrk="1" hangingPunct="1">
              <a:buFont typeface="Wingdings" pitchFamily="2" charset="2"/>
              <a:buChar char="Ø"/>
            </a:pPr>
            <a:r>
              <a:rPr lang="ru-RU" alt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Преимущества:</a:t>
            </a:r>
            <a:r>
              <a:rPr lang="ru-RU" altLang="ru-RU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увеличение объемов изготовления деталей за счет обработки в автоматическом режиме (загрузка, </a:t>
            </a:r>
            <a:r>
              <a:rPr lang="ru-RU" altLang="ru-RU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переустанов</a:t>
            </a:r>
            <a:r>
              <a:rPr lang="ru-RU" altLang="ru-RU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и выгрузка деталей из рабочей зоны обеспечивается системой с ЧПУ</a:t>
            </a:r>
            <a:r>
              <a:rPr lang="ru-RU" altLang="ru-RU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altLang="ru-RU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6" descr="https://www.stan-company.ru/upload/iblock/0a8/0a81f4d4df241398f0d8c41d5b8296c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25" y="1143413"/>
            <a:ext cx="1331775" cy="91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Заголовок 1"/>
          <p:cNvSpPr txBox="1">
            <a:spLocks/>
          </p:cNvSpPr>
          <p:nvPr/>
        </p:nvSpPr>
        <p:spPr bwMode="auto">
          <a:xfrm>
            <a:off x="3760669" y="916252"/>
            <a:ext cx="2664295" cy="19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"/>
              </a:spcBef>
              <a:defRPr/>
            </a:pPr>
            <a:r>
              <a:rPr lang="ru-RU" sz="1000" dirty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rPr>
              <a:t>Токарно-</a:t>
            </a:r>
            <a:r>
              <a:rPr lang="ru-RU" sz="1000" dirty="0" err="1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rPr>
              <a:t>шлицефрезерная</a:t>
            </a:r>
            <a:r>
              <a:rPr lang="ru-RU" sz="1000" dirty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rPr>
              <a:t> обработка</a:t>
            </a:r>
          </a:p>
        </p:txBody>
      </p: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3569394" y="2068799"/>
            <a:ext cx="30715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marL="171450" indent="-171450" eaLnBrk="1" hangingPunct="1">
              <a:buFont typeface="Wingdings" pitchFamily="2" charset="2"/>
              <a:buChar char="Ø"/>
              <a:defRPr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ru-RU" altLang="ru-RU" dirty="0"/>
              <a:t>Токарный обрабатывающий центр 1728</a:t>
            </a:r>
            <a:r>
              <a:rPr lang="en-US" altLang="ru-RU" dirty="0"/>
              <a:t>F</a:t>
            </a:r>
            <a:r>
              <a:rPr lang="ru-RU" altLang="ru-RU" dirty="0"/>
              <a:t> с ЧПУ предназначен для токарной обработки деталей типа «вал» с выполнением операций: сверление осевых и радиальных отверстий, нарезание </a:t>
            </a:r>
            <a:r>
              <a:rPr lang="ru-RU" altLang="ru-RU" dirty="0" smtClean="0"/>
              <a:t>резьбы, </a:t>
            </a:r>
            <a:r>
              <a:rPr lang="ru-RU" altLang="ru-RU" dirty="0"/>
              <a:t>фрезерование пазов и </a:t>
            </a:r>
            <a:r>
              <a:rPr lang="ru-RU" altLang="ru-RU" dirty="0" smtClean="0"/>
              <a:t>шлицев;</a:t>
            </a:r>
          </a:p>
          <a:p>
            <a:r>
              <a:rPr lang="ru-RU" altLang="ru-RU" dirty="0" smtClean="0"/>
              <a:t>Оборудование оснащено системой автоматизации для загрузки/выгрузки деталей в зону обработки.</a:t>
            </a:r>
            <a:endParaRPr lang="ru-RU" altLang="ru-RU" dirty="0"/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3561443" y="3347254"/>
            <a:ext cx="30636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marL="171450" indent="-171450" eaLnBrk="1" hangingPunct="1">
              <a:buFont typeface="Wingdings" pitchFamily="2" charset="2"/>
              <a:buChar char="Ø"/>
              <a:defRPr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ru-RU" altLang="ru-RU" dirty="0"/>
              <a:t>Достоинства: </a:t>
            </a:r>
            <a:r>
              <a:rPr lang="ru-RU" altLang="ru-RU" b="0" dirty="0"/>
              <a:t>возможность полного цикла обработки детали с одной установки в станок до выполнения лазерной термообработки</a:t>
            </a:r>
          </a:p>
        </p:txBody>
      </p:sp>
      <p:pic>
        <p:nvPicPr>
          <p:cNvPr id="24" name="Picture 8" descr="https://be-nl.dmgmori.com/blob/434520/35d1777c3cbe0ae8311913ae473ece28/01-vertical-mate-85--en--pic-dat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5" t="6393" r="17340" b="8014"/>
          <a:stretch>
            <a:fillRect/>
          </a:stretch>
        </p:blipFill>
        <p:spPr bwMode="auto">
          <a:xfrm>
            <a:off x="7785604" y="1244009"/>
            <a:ext cx="997936" cy="90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Заголовок 1"/>
          <p:cNvSpPr txBox="1">
            <a:spLocks/>
          </p:cNvSpPr>
          <p:nvPr/>
        </p:nvSpPr>
        <p:spPr bwMode="auto">
          <a:xfrm>
            <a:off x="6988994" y="883969"/>
            <a:ext cx="2591155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"/>
              </a:spcBef>
            </a:pPr>
            <a:r>
              <a:rPr lang="ru-RU" altLang="ru-RU" b="1" dirty="0">
                <a:solidFill>
                  <a:srgbClr val="0070C0"/>
                </a:solidFill>
              </a:rPr>
              <a:t>Внутреннее шлифование</a:t>
            </a:r>
            <a:br>
              <a:rPr lang="ru-RU" altLang="ru-RU" b="1" dirty="0">
                <a:solidFill>
                  <a:srgbClr val="0070C0"/>
                </a:solidFill>
              </a:rPr>
            </a:br>
            <a:r>
              <a:rPr lang="ru-RU" altLang="ru-RU" b="1" dirty="0">
                <a:solidFill>
                  <a:srgbClr val="0070C0"/>
                </a:solidFill>
              </a:rPr>
              <a:t>(подготовка баз для </a:t>
            </a:r>
            <a:r>
              <a:rPr lang="ru-RU" altLang="ru-RU" b="1" dirty="0" err="1">
                <a:solidFill>
                  <a:srgbClr val="0070C0"/>
                </a:solidFill>
              </a:rPr>
              <a:t>зубошлифовки</a:t>
            </a:r>
            <a:r>
              <a:rPr lang="ru-RU" altLang="ru-RU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6768604" y="2164211"/>
            <a:ext cx="30608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marL="171450" indent="-171450" eaLnBrk="1" hangingPunct="1">
              <a:buFont typeface="Wingdings" pitchFamily="2" charset="2"/>
              <a:buChar char="Ø"/>
              <a:defRPr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ru-RU" altLang="ru-RU" dirty="0"/>
              <a:t>Вертикально шлифовальный станок </a:t>
            </a:r>
            <a:r>
              <a:rPr lang="ru-RU" altLang="ru-RU" dirty="0" err="1"/>
              <a:t>Vertical</a:t>
            </a:r>
            <a:r>
              <a:rPr lang="ru-RU" altLang="ru-RU" dirty="0"/>
              <a:t> Mate-55 </a:t>
            </a:r>
            <a:r>
              <a:rPr lang="ru-RU" altLang="ru-RU" dirty="0" smtClean="0"/>
              <a:t>предназначен </a:t>
            </a:r>
            <a:r>
              <a:rPr lang="ru-RU" altLang="ru-RU" dirty="0"/>
              <a:t>для высокопроизводительной шлифовки деталей типа «шестерня» за один </a:t>
            </a:r>
            <a:r>
              <a:rPr lang="ru-RU" altLang="ru-RU" dirty="0" err="1"/>
              <a:t>установ</a:t>
            </a:r>
            <a:r>
              <a:rPr lang="ru-RU" altLang="ru-RU" dirty="0"/>
              <a:t> (внутреннее базовое отверстие, два торца, наружный диаметр</a:t>
            </a:r>
            <a:r>
              <a:rPr lang="ru-RU" altLang="ru-RU" dirty="0" smtClean="0"/>
              <a:t>)</a:t>
            </a:r>
            <a:endParaRPr lang="ru-RU" altLang="ru-RU" dirty="0"/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6760702" y="3142246"/>
            <a:ext cx="30687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marL="171450" indent="-171450" eaLnBrk="1" hangingPunct="1">
              <a:buFont typeface="Wingdings" pitchFamily="2" charset="2"/>
              <a:buChar char="Ø"/>
              <a:defRPr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ru-RU" altLang="ru-RU" dirty="0"/>
              <a:t>Преимущества: </a:t>
            </a:r>
            <a:r>
              <a:rPr lang="ru-RU" altLang="ru-RU" b="0" dirty="0"/>
              <a:t>создание идеальной базы для выполнения </a:t>
            </a:r>
            <a:r>
              <a:rPr lang="ru-RU" altLang="ru-RU" b="0" dirty="0" err="1"/>
              <a:t>зубошлифовальной</a:t>
            </a:r>
            <a:r>
              <a:rPr lang="ru-RU" altLang="ru-RU" b="0" dirty="0"/>
              <a:t> операции, отсутствует необходимость применения плоско-, торце- и </a:t>
            </a:r>
            <a:r>
              <a:rPr lang="ru-RU" altLang="ru-RU" b="0" dirty="0" err="1"/>
              <a:t>круглошлифовальной</a:t>
            </a:r>
            <a:r>
              <a:rPr lang="ru-RU" altLang="ru-RU" b="0" dirty="0"/>
              <a:t> операции </a:t>
            </a:r>
          </a:p>
        </p:txBody>
      </p:sp>
      <p:pic>
        <p:nvPicPr>
          <p:cNvPr id="28" name="Slika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5"/>
          <a:stretch>
            <a:fillRect/>
          </a:stretch>
        </p:blipFill>
        <p:spPr bwMode="auto">
          <a:xfrm>
            <a:off x="104162" y="4092076"/>
            <a:ext cx="3471128" cy="201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Slika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7" t="6059" r="13548" b="7272"/>
          <a:stretch>
            <a:fillRect/>
          </a:stretch>
        </p:blipFill>
        <p:spPr bwMode="auto">
          <a:xfrm>
            <a:off x="3926494" y="4436214"/>
            <a:ext cx="179009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Заголовок 1"/>
          <p:cNvSpPr txBox="1">
            <a:spLocks/>
          </p:cNvSpPr>
          <p:nvPr/>
        </p:nvSpPr>
        <p:spPr bwMode="auto">
          <a:xfrm>
            <a:off x="820070" y="3812893"/>
            <a:ext cx="84058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5000"/>
              </a:spcBef>
            </a:pPr>
            <a:r>
              <a:rPr lang="ru-RU" altLang="ru-RU" b="1" dirty="0">
                <a:solidFill>
                  <a:srgbClr val="0070C0"/>
                </a:solidFill>
              </a:rPr>
              <a:t>Автоматизированная линия сборки АКПП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96825" y="4123945"/>
            <a:ext cx="41291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Сборочный конвейер </a:t>
            </a:r>
            <a:r>
              <a:rPr lang="ru-RU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собой автоматизированный комплекс оборудования перемещения деталей,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узлов и готовых изделий по производственным площадям состоящий из: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AGV трек - технологический маршрут </a:t>
            </a:r>
            <a:r>
              <a:rPr lang="ru-RU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робокара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Передаточные тележки AGV для перемещения 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КП;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Подсборочные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станциии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 для тестирования картера,  верхней крышки и </a:t>
            </a:r>
            <a:r>
              <a:rPr lang="ru-RU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подсборок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Манипуляторы  консольного типа для 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перемещения </a:t>
            </a:r>
            <a:r>
              <a:rPr lang="ru-RU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подсборочных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станций;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проверочного стенда КПП (4 </a:t>
            </a:r>
            <a:r>
              <a:rPr lang="ru-RU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к конвейерному 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оборудованию;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комплектующих и готовой продукции.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оборудования, ПО, узлов, механизмов выполняется в рамках концепции  «индустрия 4.0» </a:t>
            </a:r>
          </a:p>
        </p:txBody>
      </p:sp>
      <p:sp>
        <p:nvSpPr>
          <p:cNvPr id="35" name="Стрелка вниз 34"/>
          <p:cNvSpPr/>
          <p:nvPr/>
        </p:nvSpPr>
        <p:spPr bwMode="auto">
          <a:xfrm rot="16200000">
            <a:off x="3570883" y="5012126"/>
            <a:ext cx="333586" cy="268611"/>
          </a:xfrm>
          <a:prstGeom prst="downArrow">
            <a:avLst/>
          </a:prstGeom>
          <a:solidFill>
            <a:srgbClr val="08DFF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>
              <a:solidFill>
                <a:prstClr val="black"/>
              </a:solidFill>
              <a:cs typeface="+mn-cs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107356" y="6172806"/>
            <a:ext cx="5453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marL="171450" indent="-171450" eaLnBrk="1" hangingPunct="1">
              <a:buFont typeface="Wingdings" pitchFamily="2" charset="2"/>
              <a:buChar char="Ø"/>
              <a:defRPr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ru-RU" altLang="ru-RU" dirty="0"/>
              <a:t>Достоинства: </a:t>
            </a:r>
            <a:r>
              <a:rPr lang="ru-RU" altLang="ru-RU" b="0" dirty="0"/>
              <a:t>высокое качество сборки АКПП,  меньшее по сравнению с существующим вариантом  количество персонала, минимальное влияние человеческого фактора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/>
          <p:cNvSpPr/>
          <p:nvPr/>
        </p:nvSpPr>
        <p:spPr bwMode="auto">
          <a:xfrm>
            <a:off x="76097" y="3665648"/>
            <a:ext cx="9741194" cy="27156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506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21507" name="Номер слайда 1"/>
          <p:cNvSpPr txBox="1">
            <a:spLocks/>
          </p:cNvSpPr>
          <p:nvPr/>
        </p:nvSpPr>
        <p:spPr bwMode="auto">
          <a:xfrm>
            <a:off x="9593317" y="6453188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B3F3FE68-7D6F-4B01-9A2C-DE63BC25BF11}" type="slidenum">
              <a:rPr lang="ru-RU" b="1">
                <a:solidFill>
                  <a:srgbClr val="2A5CAC"/>
                </a:solidFill>
              </a:rPr>
              <a:pPr algn="ctr" eaLnBrk="1" hangingPunct="1"/>
              <a:t>7</a:t>
            </a:fld>
            <a:endParaRPr lang="ru-RU" b="1">
              <a:solidFill>
                <a:srgbClr val="2A5CAC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0309" y="535411"/>
            <a:ext cx="9717341" cy="29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ru-RU" sz="1100" b="1" dirty="0">
                <a:solidFill>
                  <a:srgbClr val="FF0000"/>
                </a:solidFill>
                <a:latin typeface="+mn-lt"/>
                <a:cs typeface="+mn-cs"/>
              </a:rPr>
              <a:t>Современные технологические решения повышения качества выпускаемой продукции </a:t>
            </a:r>
            <a:r>
              <a:rPr lang="ru-RU" sz="1100" b="1" dirty="0" smtClean="0">
                <a:solidFill>
                  <a:srgbClr val="FF0000"/>
                </a:solidFill>
                <a:latin typeface="+mn-lt"/>
                <a:cs typeface="+mn-cs"/>
              </a:rPr>
              <a:t>применяемые в новом производстве   </a:t>
            </a:r>
            <a:endParaRPr lang="ru-RU" sz="11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2" name="Заголовок 1"/>
          <p:cNvSpPr txBox="1">
            <a:spLocks/>
          </p:cNvSpPr>
          <p:nvPr/>
        </p:nvSpPr>
        <p:spPr bwMode="auto">
          <a:xfrm>
            <a:off x="820070" y="3673263"/>
            <a:ext cx="84058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5000"/>
              </a:spcBef>
            </a:pPr>
            <a:r>
              <a:rPr lang="ru-RU" altLang="ru-RU" b="1" dirty="0" smtClean="0">
                <a:solidFill>
                  <a:srgbClr val="0070C0"/>
                </a:solidFill>
              </a:rPr>
              <a:t>Технический контроль качества</a:t>
            </a:r>
            <a:endParaRPr lang="ru-RU" altLang="ru-RU" b="1" dirty="0">
              <a:solidFill>
                <a:srgbClr val="0070C0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80309" y="873390"/>
            <a:ext cx="9741194" cy="27156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5000"/>
              </a:lnSpc>
              <a:spcBef>
                <a:spcPct val="5000"/>
              </a:spcBef>
              <a:defRPr/>
            </a:pPr>
            <a:r>
              <a:rPr lang="ru-RU" b="1" smtClean="0">
                <a:solidFill>
                  <a:srgbClr val="0070C0"/>
                </a:solidFill>
              </a:rPr>
              <a:t>Лазерное упрочнение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38" name="Picture 2" descr="http://www.plackart.com/images/lweldin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29" y="1121550"/>
            <a:ext cx="1639327" cy="111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3" y="1120500"/>
            <a:ext cx="2143459" cy="111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31" y="1124637"/>
            <a:ext cx="1945953" cy="111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7562314" y="980728"/>
            <a:ext cx="2174671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marL="171450" indent="-171450" eaLnBrk="1" hangingPunct="1">
              <a:buFont typeface="Wingdings" pitchFamily="2" charset="2"/>
              <a:buChar char="Ø"/>
              <a:defRPr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ru-RU" altLang="ru-RU" dirty="0" smtClean="0"/>
              <a:t>Метод </a:t>
            </a:r>
            <a:r>
              <a:rPr lang="ru-RU" altLang="ru-RU" dirty="0"/>
              <a:t>получения требуемых физико-механических свойств поверхности деталей машин с минимальными деформациями и поводками. </a:t>
            </a:r>
            <a:endParaRPr lang="ru-RU" altLang="ru-RU" dirty="0" smtClean="0"/>
          </a:p>
          <a:p>
            <a:r>
              <a:rPr lang="ru-RU" altLang="ru-RU" dirty="0" smtClean="0"/>
              <a:t>Процесс, связан </a:t>
            </a:r>
            <a:r>
              <a:rPr lang="ru-RU" altLang="ru-RU" dirty="0"/>
              <a:t>с высокими скоростями нагрева и охлаждения, </a:t>
            </a:r>
            <a:r>
              <a:rPr lang="ru-RU" altLang="ru-RU" dirty="0" smtClean="0"/>
              <a:t>что приводит </a:t>
            </a:r>
            <a:r>
              <a:rPr lang="ru-RU" altLang="ru-RU" dirty="0"/>
              <a:t>к улучшению физико-механических характеристик поверхностей деталей.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8465" y="2348880"/>
            <a:ext cx="7272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применения данной </a:t>
            </a:r>
            <a:r>
              <a:rPr lang="ru-RU" sz="1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технологии:</a:t>
            </a:r>
            <a:endParaRPr lang="ru-RU" sz="12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</a:t>
            </a:r>
            <a:r>
              <a:rPr lang="ru-RU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высокого </a:t>
            </a: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 упрочненного слоя;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легкая </a:t>
            </a: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и роботизация процесса;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длительности цикла технологического процесса изготовления деталей (например, обработка ведущего вала</a:t>
            </a:r>
            <a:r>
              <a:rPr lang="ru-RU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окращение чистовых операций </a:t>
            </a:r>
            <a:r>
              <a:rPr lang="ru-RU" sz="1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мехобработки</a:t>
            </a:r>
            <a:r>
              <a:rPr lang="ru-RU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после операции упрочнения.</a:t>
            </a:r>
            <a:endParaRPr lang="ru-RU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Стрелка вниз 42"/>
          <p:cNvSpPr/>
          <p:nvPr/>
        </p:nvSpPr>
        <p:spPr bwMode="auto">
          <a:xfrm rot="16200000">
            <a:off x="2400233" y="1545697"/>
            <a:ext cx="333586" cy="268611"/>
          </a:xfrm>
          <a:prstGeom prst="downArrow">
            <a:avLst/>
          </a:prstGeom>
          <a:solidFill>
            <a:srgbClr val="08DFF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>
              <a:solidFill>
                <a:prstClr val="black"/>
              </a:solidFill>
              <a:cs typeface="+mn-cs"/>
            </a:endParaRPr>
          </a:p>
        </p:txBody>
      </p:sp>
      <p:sp>
        <p:nvSpPr>
          <p:cNvPr id="44" name="Стрелка вниз 43"/>
          <p:cNvSpPr/>
          <p:nvPr/>
        </p:nvSpPr>
        <p:spPr bwMode="auto">
          <a:xfrm rot="16200000">
            <a:off x="5064529" y="1543725"/>
            <a:ext cx="333586" cy="268611"/>
          </a:xfrm>
          <a:prstGeom prst="downArrow">
            <a:avLst/>
          </a:prstGeom>
          <a:solidFill>
            <a:srgbClr val="08DFF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>
              <a:solidFill>
                <a:prstClr val="black"/>
              </a:solidFill>
              <a:cs typeface="+mn-cs"/>
            </a:endParaRP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112114" y="3910853"/>
            <a:ext cx="37238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dirty="0">
                <a:latin typeface="Times New Roman" pitchFamily="18" charset="0"/>
                <a:cs typeface="Times New Roman" pitchFamily="18" charset="0"/>
              </a:rPr>
              <a:t>При создании нового цеха запланировано применение</a:t>
            </a:r>
          </a:p>
          <a:p>
            <a:pPr algn="ctr" eaLnBrk="1" hangingPunct="1"/>
            <a:r>
              <a:rPr lang="ru-RU" altLang="ru-RU" dirty="0">
                <a:latin typeface="Times New Roman" pitchFamily="18" charset="0"/>
                <a:cs typeface="Times New Roman" pitchFamily="18" charset="0"/>
              </a:rPr>
              <a:t>современных координатно-измерительных </a:t>
            </a:r>
            <a:r>
              <a:rPr lang="ru-RU" altLang="ru-RU" dirty="0" smtClean="0">
                <a:latin typeface="Times New Roman" pitchFamily="18" charset="0"/>
                <a:cs typeface="Times New Roman" pitchFamily="18" charset="0"/>
              </a:rPr>
              <a:t>машин</a:t>
            </a:r>
            <a:endParaRPr lang="ru-RU" alt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8657" y="3894951"/>
            <a:ext cx="4751710" cy="101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применения КИМ: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производительность при большой номенклатуре деталей;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высокой гибкости производства;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затрат на изготовление и содержание СИ (эталонные шестерни, комплексные и шлицевые калибры).</a:t>
            </a:r>
          </a:p>
        </p:txBody>
      </p:sp>
      <p:sp>
        <p:nvSpPr>
          <p:cNvPr id="50" name="Стрелка вниз 49"/>
          <p:cNvSpPr/>
          <p:nvPr/>
        </p:nvSpPr>
        <p:spPr bwMode="auto">
          <a:xfrm rot="5400000">
            <a:off x="6432216" y="4177750"/>
            <a:ext cx="1492597" cy="2866852"/>
          </a:xfrm>
          <a:prstGeom prst="downArrow">
            <a:avLst/>
          </a:prstGeom>
          <a:solidFill>
            <a:srgbClr val="08DFF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>
              <a:solidFill>
                <a:prstClr val="black"/>
              </a:solidFill>
              <a:cs typeface="+mn-cs"/>
            </a:endParaRPr>
          </a:p>
        </p:txBody>
      </p:sp>
      <p:sp>
        <p:nvSpPr>
          <p:cNvPr id="51" name="TextBox 14"/>
          <p:cNvSpPr txBox="1">
            <a:spLocks noChangeArrowheads="1"/>
          </p:cNvSpPr>
          <p:nvPr/>
        </p:nvSpPr>
        <p:spPr bwMode="auto">
          <a:xfrm>
            <a:off x="6385210" y="5187059"/>
            <a:ext cx="237626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Приобретаемые КИМ</a:t>
            </a:r>
          </a:p>
          <a:p>
            <a:pPr algn="ctr" eaLnBrk="1" hangingPunct="1"/>
            <a:r>
              <a:rPr lang="ru-RU" alt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оснащены модулем QUINDOS </a:t>
            </a:r>
            <a:r>
              <a:rPr lang="ru-RU" altLang="ru-RU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Gear</a:t>
            </a:r>
            <a:r>
              <a:rPr lang="ru-RU" alt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предназначенный </a:t>
            </a:r>
            <a:r>
              <a:rPr lang="ru-RU" alt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для простого и</a:t>
            </a:r>
          </a:p>
          <a:p>
            <a:pPr algn="ctr" eaLnBrk="1" hangingPunct="1"/>
            <a:r>
              <a:rPr lang="ru-RU" alt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оперативного контроля параметров</a:t>
            </a:r>
          </a:p>
          <a:p>
            <a:pPr algn="ctr" eaLnBrk="1" hangingPunct="1"/>
            <a:r>
              <a:rPr lang="ru-RU" altLang="ru-RU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зубчатых колес любой сложности</a:t>
            </a:r>
            <a:endParaRPr lang="ru-RU" alt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Стрелка вниз 51"/>
          <p:cNvSpPr/>
          <p:nvPr/>
        </p:nvSpPr>
        <p:spPr bwMode="auto">
          <a:xfrm rot="16200000">
            <a:off x="2416275" y="5207001"/>
            <a:ext cx="384175" cy="495300"/>
          </a:xfrm>
          <a:prstGeom prst="downArrow">
            <a:avLst/>
          </a:prstGeom>
          <a:solidFill>
            <a:srgbClr val="08DFF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>
              <a:solidFill>
                <a:prstClr val="black"/>
              </a:solidFill>
              <a:cs typeface="+mn-cs"/>
            </a:endParaRPr>
          </a:p>
        </p:txBody>
      </p:sp>
      <p:pic>
        <p:nvPicPr>
          <p:cNvPr id="53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3687" r="4004" b="6493"/>
          <a:stretch>
            <a:fillRect/>
          </a:stretch>
        </p:blipFill>
        <p:spPr bwMode="auto">
          <a:xfrm>
            <a:off x="2936776" y="4510088"/>
            <a:ext cx="1995714" cy="172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9" y="4362890"/>
            <a:ext cx="1473652" cy="196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5918" r="5682" b="15918"/>
          <a:stretch>
            <a:fillRect/>
          </a:stretch>
        </p:blipFill>
        <p:spPr bwMode="auto">
          <a:xfrm rot="-5400000">
            <a:off x="-440217" y="5097372"/>
            <a:ext cx="1931520" cy="50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8147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82028B5B-9FC2-44C9-966A-DA95CC17DB6B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8</a:t>
            </a:fld>
            <a:endParaRPr lang="ru-RU" smtClean="0">
              <a:solidFill>
                <a:srgbClr val="2A5CAC"/>
              </a:solidFill>
            </a:endParaRPr>
          </a:p>
        </p:txBody>
      </p:sp>
      <p:sp>
        <p:nvSpPr>
          <p:cNvPr id="23555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1303338" y="4302125"/>
            <a:ext cx="2397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b="1">
                <a:solidFill>
                  <a:schemeClr val="bg1"/>
                </a:solidFill>
              </a:rPr>
              <a:t>Утрачено 10 000м</a:t>
            </a:r>
            <a:r>
              <a:rPr lang="ru-RU" b="1" baseline="30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249488" y="525463"/>
            <a:ext cx="6232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"/>
              </a:spcBef>
              <a:defRPr/>
            </a:pPr>
            <a:r>
              <a:rPr lang="ru-RU" sz="1400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Обучение специалистов предприятия</a:t>
            </a:r>
            <a:endParaRPr lang="ru-RU" sz="1400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925" y="4595813"/>
            <a:ext cx="9091613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ru-RU" sz="1200" b="1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В рамках реализации Проекта инжиниринга АО «ПТЗ» и Солвер </a:t>
            </a:r>
            <a:r>
              <a:rPr lang="ru-RU" sz="1200" b="1" dirty="0" smtClean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сформированы </a:t>
            </a:r>
            <a:r>
              <a:rPr lang="ru-RU" sz="1200" b="1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курсы обучения специалистов предприятия:</a:t>
            </a:r>
          </a:p>
          <a:p>
            <a:pPr marL="628650" lvl="1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Технологи-программисты;</a:t>
            </a:r>
          </a:p>
          <a:p>
            <a:pPr marL="628650" lvl="1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Наладчики станков ЧПУ;</a:t>
            </a:r>
          </a:p>
          <a:p>
            <a:pPr marL="628650" lvl="1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Операторы станков ЧПУ;</a:t>
            </a:r>
          </a:p>
          <a:p>
            <a:pPr marL="628650" lvl="1" indent="-1714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Сервисные инженеры по обслуживанию станков ЧПУ.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ru-RU" sz="1200" b="1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Солвер участвует в совместной комиссии по оценке квалификации специалистов предприятия с последующим обучением в рамках реализации Проекта инжиниринга. </a:t>
            </a:r>
          </a:p>
        </p:txBody>
      </p:sp>
      <p:pic>
        <p:nvPicPr>
          <p:cNvPr id="23559" name="Picture 4" descr="Расширенный курс программирования в системе ЧПУ Fanuc  _Страница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828675"/>
            <a:ext cx="2052637" cy="2887663"/>
          </a:xfrm>
          <a:prstGeom prst="rect">
            <a:avLst/>
          </a:prstGeom>
          <a:noFill/>
          <a:ln w="9525">
            <a:solidFill>
              <a:srgbClr val="CEDB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3" descr="Расширенный курс программирования в системе ЧПУ Fanuc  _Страница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643063"/>
            <a:ext cx="1982787" cy="2794000"/>
          </a:xfrm>
          <a:prstGeom prst="rect">
            <a:avLst/>
          </a:prstGeom>
          <a:noFill/>
          <a:ln w="9525">
            <a:solidFill>
              <a:srgbClr val="CEDB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2" descr="Расширенный курс программирования в системе ЧПУ Fanuc  _Страница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947738"/>
            <a:ext cx="2276475" cy="322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3" descr="Расширенный курс программирования в системе ЧПУ Fanuc  _Страница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/>
          <a:stretch>
            <a:fillRect/>
          </a:stretch>
        </p:blipFill>
        <p:spPr bwMode="auto">
          <a:xfrm>
            <a:off x="344488" y="620713"/>
            <a:ext cx="1965325" cy="3074987"/>
          </a:xfrm>
          <a:prstGeom prst="rect">
            <a:avLst/>
          </a:prstGeom>
          <a:noFill/>
          <a:ln w="9525">
            <a:solidFill>
              <a:srgbClr val="CEDB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3" descr="Расширенный курс программирования в системе ЧПУ Fanuc  _Страница_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9"/>
          <a:stretch>
            <a:fillRect/>
          </a:stretch>
        </p:blipFill>
        <p:spPr bwMode="auto">
          <a:xfrm>
            <a:off x="1138238" y="1217613"/>
            <a:ext cx="1981200" cy="3074987"/>
          </a:xfrm>
          <a:prstGeom prst="rect">
            <a:avLst/>
          </a:prstGeom>
          <a:noFill/>
          <a:ln w="9525">
            <a:solidFill>
              <a:srgbClr val="CEDB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Рисунок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33450"/>
            <a:ext cx="2239962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BB08E7E-D796-4B16-B81F-4AB7EE26A95F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9</a:t>
            </a:fld>
            <a:endParaRPr lang="ru-RU" smtClean="0">
              <a:solidFill>
                <a:srgbClr val="2A5CAC"/>
              </a:solidFill>
            </a:endParaRPr>
          </a:p>
        </p:txBody>
      </p:sp>
      <p:sp>
        <p:nvSpPr>
          <p:cNvPr id="11271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>
                <a:solidFill>
                  <a:srgbClr val="FFFFFF"/>
                </a:solidFill>
              </a:rPr>
              <a:t>АО «Петербургский тракторный завод» </a:t>
            </a:r>
          </a:p>
        </p:txBody>
      </p:sp>
      <p:sp>
        <p:nvSpPr>
          <p:cNvPr id="11280" name="Прямоугольник 1"/>
          <p:cNvSpPr>
            <a:spLocks noChangeArrowheads="1"/>
          </p:cNvSpPr>
          <p:nvPr/>
        </p:nvSpPr>
        <p:spPr bwMode="auto">
          <a:xfrm>
            <a:off x="2144713" y="620688"/>
            <a:ext cx="5688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1200" b="1" dirty="0" smtClean="0">
                <a:solidFill>
                  <a:srgbClr val="FF0000"/>
                </a:solidFill>
              </a:rPr>
              <a:t>Характеристика создаваемого </a:t>
            </a:r>
            <a:r>
              <a:rPr lang="ru-RU" altLang="ru-RU" sz="1200" b="1" dirty="0">
                <a:solidFill>
                  <a:srgbClr val="FF0000"/>
                </a:solidFill>
              </a:rPr>
              <a:t>производства </a:t>
            </a:r>
            <a:r>
              <a:rPr lang="ru-RU" altLang="ru-RU" sz="1200" b="1" dirty="0" smtClean="0">
                <a:solidFill>
                  <a:srgbClr val="FF0000"/>
                </a:solidFill>
              </a:rPr>
              <a:t>трансмиссий </a:t>
            </a:r>
            <a:endParaRPr lang="ru-RU" altLang="ru-RU" sz="1200" b="1" dirty="0">
              <a:solidFill>
                <a:srgbClr val="FF0000"/>
              </a:solidFill>
            </a:endParaRPr>
          </a:p>
        </p:txBody>
      </p:sp>
      <p:sp>
        <p:nvSpPr>
          <p:cNvPr id="11281" name="TextBox 14"/>
          <p:cNvSpPr txBox="1">
            <a:spLocks noChangeArrowheads="1"/>
          </p:cNvSpPr>
          <p:nvPr/>
        </p:nvSpPr>
        <p:spPr bwMode="auto">
          <a:xfrm>
            <a:off x="83591" y="980728"/>
            <a:ext cx="976595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ru-RU" sz="1200" dirty="0"/>
              <a:t>Площадь производства: </a:t>
            </a:r>
            <a:r>
              <a:rPr lang="ru-RU" sz="1200" b="1" dirty="0"/>
              <a:t>11 500 </a:t>
            </a:r>
            <a:r>
              <a:rPr lang="ru-RU" sz="1200" dirty="0"/>
              <a:t>кв. м;</a:t>
            </a:r>
          </a:p>
          <a:p>
            <a:pPr eaLnBrk="1" hangingPunct="1">
              <a:buFont typeface="Arial" charset="0"/>
              <a:buChar char="•"/>
            </a:pPr>
            <a:r>
              <a:rPr lang="ru-RU" sz="1200" dirty="0"/>
              <a:t>Производственная мощность – </a:t>
            </a:r>
            <a:r>
              <a:rPr lang="ru-RU" sz="1200" b="1" dirty="0"/>
              <a:t>6 500 </a:t>
            </a:r>
            <a:r>
              <a:rPr lang="ru-RU" altLang="ru-RU" sz="1200" dirty="0"/>
              <a:t>комплектов трансмиссии в год в круглосуточном режиме </a:t>
            </a:r>
            <a:r>
              <a:rPr lang="ru-RU" altLang="ru-RU" sz="1200" dirty="0" smtClean="0"/>
              <a:t>работы</a:t>
            </a:r>
            <a:r>
              <a:rPr lang="ru-RU" sz="1200" dirty="0" smtClean="0"/>
              <a:t>;</a:t>
            </a:r>
            <a:endParaRPr lang="ru-RU" sz="1200" dirty="0"/>
          </a:p>
          <a:p>
            <a:pPr eaLnBrk="1" hangingPunct="1">
              <a:buFont typeface="Arial" charset="0"/>
              <a:buChar char="•"/>
            </a:pPr>
            <a:r>
              <a:rPr lang="ru-RU" sz="1200" dirty="0"/>
              <a:t>Цех по производству трансмиссий </a:t>
            </a:r>
            <a:r>
              <a:rPr lang="ru-RU" sz="1200" dirty="0" smtClean="0"/>
              <a:t>будет иметь </a:t>
            </a:r>
            <a:r>
              <a:rPr lang="ru-RU" altLang="ru-RU" sz="1200" dirty="0"/>
              <a:t>предметно-замкнутую структуру </a:t>
            </a:r>
            <a:r>
              <a:rPr lang="ru-RU" sz="1200" dirty="0" smtClean="0"/>
              <a:t>организации </a:t>
            </a:r>
            <a:r>
              <a:rPr lang="ru-RU" sz="1200" dirty="0"/>
              <a:t>и включает в себя следующие участки:</a:t>
            </a:r>
          </a:p>
          <a:p>
            <a:pPr lvl="1" eaLnBrk="1" hangingPunct="1">
              <a:buFont typeface="Courier New" pitchFamily="49" charset="0"/>
              <a:buChar char="o"/>
            </a:pPr>
            <a:r>
              <a:rPr lang="ru-RU" sz="1200" dirty="0"/>
              <a:t>Заготовительно-складское хозяйство;</a:t>
            </a:r>
          </a:p>
          <a:p>
            <a:pPr lvl="1" eaLnBrk="1" hangingPunct="1">
              <a:buFont typeface="Courier New" pitchFamily="49" charset="0"/>
              <a:buChar char="o"/>
            </a:pPr>
            <a:r>
              <a:rPr lang="ru-RU" sz="1200" dirty="0"/>
              <a:t>Участок изготовления шестерен, барабанов;</a:t>
            </a:r>
          </a:p>
          <a:p>
            <a:pPr lvl="1" eaLnBrk="1" hangingPunct="1">
              <a:buFont typeface="Courier New" pitchFamily="49" charset="0"/>
              <a:buChar char="o"/>
            </a:pPr>
            <a:r>
              <a:rPr lang="ru-RU" sz="1200" dirty="0"/>
              <a:t>Участок изготовления валов и валиков;</a:t>
            </a:r>
          </a:p>
          <a:p>
            <a:pPr lvl="1" eaLnBrk="1" hangingPunct="1">
              <a:buFont typeface="Courier New" pitchFamily="49" charset="0"/>
              <a:buChar char="o"/>
            </a:pPr>
            <a:r>
              <a:rPr lang="ru-RU" sz="1200" dirty="0"/>
              <a:t>Участок изготовления фланцев, обойм и дисков;</a:t>
            </a:r>
          </a:p>
          <a:p>
            <a:pPr lvl="1" eaLnBrk="1" hangingPunct="1">
              <a:buFont typeface="Courier New" pitchFamily="49" charset="0"/>
              <a:buChar char="o"/>
            </a:pPr>
            <a:r>
              <a:rPr lang="ru-RU" sz="1200" dirty="0"/>
              <a:t>Участок изготовления вилок, рычагов, колец и прочих деталей;</a:t>
            </a:r>
          </a:p>
          <a:p>
            <a:pPr lvl="1" eaLnBrk="1" hangingPunct="1">
              <a:buFont typeface="Courier New" pitchFamily="49" charset="0"/>
              <a:buChar char="o"/>
            </a:pPr>
            <a:r>
              <a:rPr lang="ru-RU" sz="1200" dirty="0"/>
              <a:t>Участок сборки КПП;</a:t>
            </a:r>
          </a:p>
          <a:p>
            <a:pPr eaLnBrk="1" hangingPunct="1">
              <a:buFont typeface="Arial" charset="0"/>
              <a:buChar char="•"/>
            </a:pPr>
            <a:r>
              <a:rPr lang="ru-RU" sz="1200" dirty="0"/>
              <a:t>Общее количество основного технологического оборудования </a:t>
            </a:r>
            <a:r>
              <a:rPr lang="ru-RU" sz="1200" dirty="0" smtClean="0"/>
              <a:t>– </a:t>
            </a:r>
            <a:r>
              <a:rPr lang="ru-RU" sz="1200" b="1" dirty="0"/>
              <a:t>112</a:t>
            </a:r>
            <a:r>
              <a:rPr lang="ru-RU" sz="1200" dirty="0"/>
              <a:t> единиц. Всего наименований оборудования – </a:t>
            </a:r>
            <a:r>
              <a:rPr lang="ru-RU" sz="1200" b="1" dirty="0"/>
              <a:t>41</a:t>
            </a:r>
            <a:r>
              <a:rPr lang="ru-RU" sz="1200" dirty="0"/>
              <a:t>, из них </a:t>
            </a:r>
            <a:r>
              <a:rPr lang="ru-RU" sz="1200" b="1" dirty="0"/>
              <a:t>60%</a:t>
            </a:r>
            <a:r>
              <a:rPr lang="ru-RU" sz="1200" dirty="0"/>
              <a:t> отечественного производства.</a:t>
            </a:r>
          </a:p>
          <a:p>
            <a:pPr eaLnBrk="1" hangingPunct="1">
              <a:buFont typeface="Arial" charset="0"/>
              <a:buChar char="•"/>
            </a:pPr>
            <a:r>
              <a:rPr lang="ru-RU" sz="1200" dirty="0" smtClean="0"/>
              <a:t>Номенклатура </a:t>
            </a:r>
            <a:r>
              <a:rPr lang="ru-RU" sz="1200" dirty="0"/>
              <a:t>деталей, планируемая к выпуску в </a:t>
            </a:r>
            <a:r>
              <a:rPr lang="ru-RU" sz="1200" dirty="0" smtClean="0"/>
              <a:t>цехе трансмиссий</a:t>
            </a:r>
            <a:r>
              <a:rPr lang="ru-RU" sz="1200" dirty="0"/>
              <a:t> </a:t>
            </a:r>
            <a:r>
              <a:rPr lang="ru-RU" sz="1200" dirty="0" smtClean="0"/>
              <a:t>-  </a:t>
            </a:r>
            <a:r>
              <a:rPr lang="ru-RU" sz="1200" b="1" dirty="0"/>
              <a:t>270</a:t>
            </a:r>
            <a:r>
              <a:rPr lang="ru-RU" sz="1200" dirty="0"/>
              <a:t> </a:t>
            </a:r>
            <a:r>
              <a:rPr lang="ru-RU" sz="1200" dirty="0" smtClean="0"/>
              <a:t>наименований</a:t>
            </a:r>
            <a:r>
              <a:rPr lang="ru-RU" sz="1200" dirty="0"/>
              <a:t> </a:t>
            </a:r>
            <a:r>
              <a:rPr lang="ru-RU" sz="1200" dirty="0" smtClean="0"/>
              <a:t>(порядка </a:t>
            </a:r>
            <a:r>
              <a:rPr lang="ru-RU" sz="1200" b="1" dirty="0"/>
              <a:t>2 450 </a:t>
            </a:r>
            <a:r>
              <a:rPr lang="ru-RU" sz="1200" dirty="0" smtClean="0"/>
              <a:t>операций).</a:t>
            </a:r>
            <a:r>
              <a:rPr lang="ru-RU" sz="1200" dirty="0" smtClean="0"/>
              <a:t> </a:t>
            </a:r>
            <a:endParaRPr lang="ru-RU" sz="1200" dirty="0"/>
          </a:p>
          <a:p>
            <a:pPr eaLnBrk="1" hangingPunct="1">
              <a:buFont typeface="Arial" charset="0"/>
              <a:buChar char="•"/>
            </a:pPr>
            <a:r>
              <a:rPr lang="ru-RU" altLang="ru-RU" sz="1200" dirty="0"/>
              <a:t>Количество основных работников создаваемого производства трансмиссией </a:t>
            </a:r>
            <a:r>
              <a:rPr lang="ru-RU" altLang="ru-RU" sz="1200" b="1" dirty="0"/>
              <a:t>375</a:t>
            </a:r>
            <a:r>
              <a:rPr lang="ru-RU" altLang="ru-RU" sz="1200" dirty="0"/>
              <a:t> чел, общая организационная структура производства насчитывает </a:t>
            </a:r>
            <a:r>
              <a:rPr lang="ru-RU" altLang="ru-RU" sz="1200" b="1" dirty="0"/>
              <a:t>488</a:t>
            </a:r>
            <a:r>
              <a:rPr lang="ru-RU" altLang="ru-RU" sz="1200" dirty="0"/>
              <a:t> </a:t>
            </a:r>
            <a:r>
              <a:rPr lang="ru-RU" altLang="ru-RU" sz="1200" dirty="0" smtClean="0"/>
              <a:t>чел</a:t>
            </a:r>
            <a:r>
              <a:rPr lang="ru-RU" altLang="ru-RU" sz="1200" dirty="0"/>
              <a:t>.</a:t>
            </a:r>
            <a:endParaRPr lang="ru-RU" sz="1200" dirty="0"/>
          </a:p>
        </p:txBody>
      </p:sp>
      <p:sp>
        <p:nvSpPr>
          <p:cNvPr id="6" name="Прямоугольник 1"/>
          <p:cNvSpPr>
            <a:spLocks noChangeArrowheads="1"/>
          </p:cNvSpPr>
          <p:nvPr/>
        </p:nvSpPr>
        <p:spPr bwMode="auto">
          <a:xfrm>
            <a:off x="2144713" y="4077072"/>
            <a:ext cx="5688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1200" b="1" dirty="0">
                <a:solidFill>
                  <a:srgbClr val="FF0000"/>
                </a:solidFill>
              </a:rPr>
              <a:t>Выводы и планируемые результаты 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32974" y="4437112"/>
            <a:ext cx="98647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ru-RU" altLang="ru-RU" sz="1200" dirty="0" smtClean="0"/>
              <a:t>Реализация </a:t>
            </a:r>
            <a:r>
              <a:rPr lang="ru-RU" altLang="ru-RU" sz="1200" dirty="0"/>
              <a:t>проекта позволит поднять производительность труда в </a:t>
            </a:r>
            <a:r>
              <a:rPr lang="ru-RU" altLang="ru-RU" sz="1200" b="1" dirty="0"/>
              <a:t>1,5</a:t>
            </a:r>
            <a:r>
              <a:rPr lang="ru-RU" altLang="ru-RU" sz="1200" dirty="0"/>
              <a:t> раза</a:t>
            </a:r>
          </a:p>
          <a:p>
            <a:pPr eaLnBrk="1" hangingPunct="1">
              <a:buFont typeface="Arial" charset="0"/>
              <a:buChar char="•"/>
            </a:pPr>
            <a:endParaRPr lang="ru-RU" altLang="ru-RU" sz="1200" dirty="0"/>
          </a:p>
          <a:p>
            <a:pPr eaLnBrk="1" hangingPunct="1">
              <a:buFont typeface="Arial" charset="0"/>
              <a:buChar char="•"/>
            </a:pPr>
            <a:r>
              <a:rPr lang="ru-RU" altLang="ru-RU" sz="1200" dirty="0"/>
              <a:t>Создаваемые производственные мощности содержат гибкие технологии позволяющие расширить модельный ряд выпускаемой продукции, в том числе для внешних заказчиков трансмиссии.</a:t>
            </a:r>
          </a:p>
          <a:p>
            <a:pPr eaLnBrk="1" hangingPunct="1">
              <a:buFont typeface="Arial" charset="0"/>
              <a:buChar char="•"/>
            </a:pPr>
            <a:endParaRPr lang="ru-RU" altLang="ru-RU" sz="1200" dirty="0"/>
          </a:p>
          <a:p>
            <a:pPr eaLnBrk="1" hangingPunct="1">
              <a:buFont typeface="Arial" charset="0"/>
              <a:buChar char="•"/>
            </a:pPr>
            <a:r>
              <a:rPr lang="ru-RU" altLang="ru-RU" sz="1200" dirty="0"/>
              <a:t>Инженерные решения проекта соответствуют современным нормам промышленной безопасности и охраны труда</a:t>
            </a:r>
          </a:p>
          <a:p>
            <a:pPr eaLnBrk="1" hangingPunct="1">
              <a:buFont typeface="Arial" charset="0"/>
              <a:buChar char="•"/>
            </a:pPr>
            <a:endParaRPr lang="ru-RU" altLang="ru-RU" sz="1200" dirty="0"/>
          </a:p>
          <a:p>
            <a:pPr eaLnBrk="1" hangingPunct="1">
              <a:buFont typeface="Arial" charset="0"/>
              <a:buChar char="•"/>
            </a:pPr>
            <a:r>
              <a:rPr lang="ru-RU" altLang="ru-RU" sz="1200" dirty="0"/>
              <a:t>Технологические решения проекта нацелены на организацию цифрового управления качеством продукции и бездефектного производства</a:t>
            </a:r>
          </a:p>
        </p:txBody>
      </p:sp>
    </p:spTree>
    <p:extLst>
      <p:ext uri="{BB962C8B-B14F-4D97-AF65-F5344CB8AC3E}">
        <p14:creationId xmlns:p14="http://schemas.microsoft.com/office/powerpoint/2010/main" val="12828317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Оформление по умолчанию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1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Тема1" id="{EF2C5504-FDD3-4AE1-8DBD-9F1ABFA3C387}" vid="{9601F1DC-E27A-434C-8140-76FFAD44E6B1}"/>
    </a:ext>
  </a:extLst>
</a:theme>
</file>

<file path=ppt/theme/theme3.xml><?xml version="1.0" encoding="utf-8"?>
<a:theme xmlns:a="http://schemas.openxmlformats.org/drawingml/2006/main" name="1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Специальное оформление">
  <a:themeElements>
    <a:clrScheme name="3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Специальное оформление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ank 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8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8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74056</TotalTime>
  <Words>1311</Words>
  <Application>Microsoft Office PowerPoint</Application>
  <PresentationFormat>Лист A4 (210x297 мм)</PresentationFormat>
  <Paragraphs>182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2_Оформление по умолчанию</vt:lpstr>
      <vt:lpstr>Тема1</vt:lpstr>
      <vt:lpstr>1_Специальное оформление</vt:lpstr>
      <vt:lpstr>3_Специальное оформление</vt:lpstr>
      <vt:lpstr>1_Blank Presentation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Solver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Manukovskaya</dc:creator>
  <cp:lastModifiedBy>Evgeny Dosychev</cp:lastModifiedBy>
  <cp:revision>4007</cp:revision>
  <cp:lastPrinted>2017-11-20T09:12:52Z</cp:lastPrinted>
  <dcterms:created xsi:type="dcterms:W3CDTF">2004-04-29T13:32:28Z</dcterms:created>
  <dcterms:modified xsi:type="dcterms:W3CDTF">2018-06-14T11:55:31Z</dcterms:modified>
</cp:coreProperties>
</file>